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_rels/slideLayout17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9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_rels/presentation.xml.rels" ContentType="application/vnd.openxmlformats-package.relationships+xml"/>
  <Override PartName="/ppt/media/image190.png" ContentType="image/png"/>
  <Override PartName="/ppt/media/image250.png" ContentType="image/png"/>
  <Override PartName="/ppt/media/image189.png" ContentType="image/png"/>
  <Override PartName="/ppt/media/image13.jpeg" ContentType="image/jpeg"/>
  <Override PartName="/ppt/media/image249.png" ContentType="image/png"/>
  <Override PartName="/ppt/media/image188.png" ContentType="image/png"/>
  <Override PartName="/ppt/media/image248.png" ContentType="image/png"/>
  <Override PartName="/ppt/media/image187.png" ContentType="image/png"/>
  <Override PartName="/ppt/media/image247.png" ContentType="image/png"/>
  <Override PartName="/ppt/media/image186.png" ContentType="image/png"/>
  <Override PartName="/ppt/media/image246.png" ContentType="image/png"/>
  <Override PartName="/ppt/media/image184.png" ContentType="image/png"/>
  <Override PartName="/ppt/media/image244.png" ContentType="image/png"/>
  <Override PartName="/ppt/media/image183.png" ContentType="image/png"/>
  <Override PartName="/ppt/media/image243.png" ContentType="image/png"/>
  <Override PartName="/ppt/media/image180.png" ContentType="image/png"/>
  <Override PartName="/ppt/media/image240.png" ContentType="image/png"/>
  <Override PartName="/ppt/media/image179.png" ContentType="image/png"/>
  <Override PartName="/ppt/media/image239.png" ContentType="image/png"/>
  <Override PartName="/ppt/media/image178.png" ContentType="image/png"/>
  <Override PartName="/ppt/media/image60.gif" ContentType="image/gif"/>
  <Override PartName="/ppt/media/image238.png" ContentType="image/png"/>
  <Override PartName="/ppt/media/image176.png" ContentType="image/png"/>
  <Override PartName="/ppt/media/image236.png" ContentType="image/png"/>
  <Override PartName="/ppt/media/image174.png" ContentType="image/png"/>
  <Override PartName="/ppt/media/image234.png" ContentType="image/png"/>
  <Override PartName="/ppt/media/image173.png" ContentType="image/png"/>
  <Override PartName="/ppt/media/image172.png" ContentType="image/png"/>
  <Override PartName="/ppt/media/image232.png" ContentType="image/png"/>
  <Override PartName="/ppt/media/image170.png" ContentType="image/png"/>
  <Override PartName="/ppt/media/image230.png" ContentType="image/png"/>
  <Override PartName="/ppt/media/image167.png" ContentType="image/png"/>
  <Override PartName="/ppt/media/image227.png" ContentType="image/png"/>
  <Override PartName="/ppt/media/image166.png" ContentType="image/png"/>
  <Override PartName="/ppt/media/image165.png" ContentType="image/png"/>
  <Override PartName="/ppt/media/image225.png" ContentType="image/png"/>
  <Override PartName="/ppt/media/image164.jpeg" ContentType="image/jpeg"/>
  <Override PartName="/ppt/media/image163.png" ContentType="image/png"/>
  <Override PartName="/ppt/media/image223.png" ContentType="image/png"/>
  <Override PartName="/ppt/media/image154.png" ContentType="image/png"/>
  <Override PartName="/ppt/media/image214.png" ContentType="image/png"/>
  <Override PartName="/ppt/media/image153.png" ContentType="image/png"/>
  <Override PartName="/ppt/media/image213.png" ContentType="image/png"/>
  <Override PartName="/ppt/media/image152.jpeg" ContentType="image/jpeg"/>
  <Override PartName="/ppt/media/image9.png" ContentType="image/png"/>
  <Override PartName="/ppt/media/image148.png" ContentType="image/png"/>
  <Override PartName="/ppt/media/image208.png" ContentType="image/png"/>
  <Override PartName="/ppt/media/image147.png" ContentType="image/png"/>
  <Override PartName="/ppt/media/image207.png" ContentType="image/png"/>
  <Override PartName="/ppt/media/image146.png" ContentType="image/png"/>
  <Override PartName="/ppt/media/image206.png" ContentType="image/png"/>
  <Override PartName="/ppt/media/image145.png" ContentType="image/png"/>
  <Override PartName="/ppt/media/image205.png" ContentType="image/png"/>
  <Override PartName="/ppt/media/image144.png" ContentType="image/png"/>
  <Override PartName="/ppt/media/image204.png" ContentType="image/png"/>
  <Override PartName="/ppt/media/image143.png" ContentType="image/png"/>
  <Override PartName="/ppt/media/image203.png" ContentType="image/png"/>
  <Override PartName="/ppt/media/image142.png" ContentType="image/png"/>
  <Override PartName="/ppt/media/image202.png" ContentType="image/png"/>
  <Override PartName="/ppt/media/image141.png" ContentType="image/png"/>
  <Override PartName="/ppt/media/image201.png" ContentType="image/png"/>
  <Override PartName="/ppt/media/image149.jpeg" ContentType="image/jpeg"/>
  <Override PartName="/ppt/media/image140.png" ContentType="image/png"/>
  <Override PartName="/ppt/media/image200.png" ContentType="image/png"/>
  <Override PartName="/ppt/media/image138.png" ContentType="image/png"/>
  <Override PartName="/ppt/media/image162.jpeg" ContentType="image/jpeg"/>
  <Override PartName="/ppt/media/image155.jpeg" ContentType="image/jpeg"/>
  <Override PartName="/ppt/media/image52.png" ContentType="image/png"/>
  <Override PartName="/ppt/media/image36.png" ContentType="image/png"/>
  <Override PartName="/ppt/media/image51.png" ContentType="image/png"/>
  <Override PartName="/ppt/media/image38.png" ContentType="image/png"/>
  <Override PartName="/ppt/media/image41.png" ContentType="image/png"/>
  <Override PartName="/ppt/media/image93.jpeg" ContentType="image/jpeg"/>
  <Override PartName="/ppt/media/image120.png" ContentType="image/png"/>
  <Override PartName="/ppt/media/image12.png" ContentType="image/png"/>
  <Override PartName="/ppt/media/image23.png" ContentType="image/png"/>
  <Override PartName="/ppt/media/image15.png" ContentType="image/png"/>
  <Override PartName="/ppt/media/image90.png" ContentType="image/png"/>
  <Override PartName="/ppt/media/image5.png" ContentType="image/png"/>
  <Override PartName="/ppt/media/image215.png" ContentType="image/png"/>
  <Override PartName="/ppt/media/image28.png" ContentType="image/png"/>
  <Override PartName="/ppt/media/image185.png" ContentType="image/png"/>
  <Override PartName="/ppt/media/image245.png" ContentType="image/png"/>
  <Override PartName="/ppt/media/image21.png" ContentType="image/png"/>
  <Override PartName="/ppt/media/image8.png" ContentType="image/png"/>
  <Override PartName="/ppt/media/image58.png" ContentType="image/png"/>
  <Override PartName="/ppt/media/image49.png" ContentType="image/png"/>
  <Override PartName="/ppt/media/image119.png" ContentType="image/png"/>
  <Override PartName="/ppt/media/image48.png" ContentType="image/png"/>
  <Override PartName="/ppt/media/image175.jpeg" ContentType="image/jpeg"/>
  <Override PartName="/ppt/media/image61.png" ContentType="image/png"/>
  <Override PartName="/ppt/media/image62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231.jpeg" ContentType="image/jpeg"/>
  <Override PartName="/ppt/media/image67.png" ContentType="image/png"/>
  <Override PartName="/ppt/media/image68.png" ContentType="image/png"/>
  <Override PartName="/ppt/media/image94.png" ContentType="image/png"/>
  <Override PartName="/ppt/media/image95.png" ContentType="image/png"/>
  <Override PartName="/ppt/media/image100.png" ContentType="image/png"/>
  <Override PartName="/ppt/media/image73.png" ContentType="image/png"/>
  <Override PartName="/ppt/media/image101.png" ContentType="image/png"/>
  <Override PartName="/ppt/media/image96.png" ContentType="image/png"/>
  <Override PartName="/ppt/media/image235.jpeg" ContentType="image/jpeg"/>
  <Override PartName="/ppt/media/image54.png" ContentType="image/png"/>
  <Override PartName="/ppt/media/image217.png" ContentType="image/png"/>
  <Override PartName="/ppt/media/image55.png" ContentType="image/png"/>
  <Override PartName="/ppt/media/image220.png" ContentType="image/png"/>
  <Override PartName="/ppt/media/image97.png" ContentType="image/png"/>
  <Override PartName="/ppt/media/image102.png" ContentType="image/png"/>
  <Override PartName="/ppt/media/image262.png" ContentType="image/png"/>
  <Override PartName="/ppt/media/image69.png" ContentType="image/png"/>
  <Override PartName="/ppt/media/image212.png" ContentType="image/png"/>
  <Override PartName="/ppt/media/image261.png" ContentType="image/png"/>
  <Override PartName="/ppt/media/image106.png" ContentType="image/png"/>
  <Override PartName="/ppt/media/image266.png" ContentType="image/png"/>
  <Override PartName="/ppt/media/image42.png" ContentType="image/png"/>
  <Override PartName="/ppt/media/image237.png" ContentType="image/png"/>
  <Override PartName="/ppt/media/image182.png" ContentType="image/png"/>
  <Override PartName="/ppt/media/image242.png" ContentType="image/png"/>
  <Override PartName="/ppt/media/image77.png" ContentType="image/png"/>
  <Override PartName="/ppt/media/image137.png" ContentType="image/png"/>
  <Override PartName="/ppt/media/image19.jpeg" ContentType="image/jpeg"/>
  <Override PartName="/ppt/media/image264.png" ContentType="image/png"/>
  <Override PartName="/ppt/media/image40.png" ContentType="image/png"/>
  <Override PartName="/ppt/media/image109.png" ContentType="image/png"/>
  <Override PartName="/ppt/media/image91.png" ContentType="image/png"/>
  <Override PartName="/ppt/media/image6.png" ContentType="image/png"/>
  <Override PartName="/ppt/media/image222.png" ContentType="image/png"/>
  <Override PartName="/ppt/media/image209.png" ContentType="image/png"/>
  <Override PartName="/ppt/media/image216.png" ContentType="image/png"/>
  <Override PartName="/ppt/media/image156.png" ContentType="image/png"/>
  <Override PartName="/ppt/media/image53.png" ContentType="image/png"/>
  <Override PartName="/ppt/media/image86.png" ContentType="image/png"/>
  <Override PartName="/ppt/media/image233.jpeg" ContentType="image/jpeg"/>
  <Override PartName="/ppt/media/image34.png" ContentType="image/png"/>
  <Override PartName="/ppt/media/image131.png" ContentType="image/png"/>
  <Override PartName="/ppt/media/image75.png" ContentType="image/png"/>
  <Override PartName="/ppt/media/image139.png" ContentType="image/png"/>
  <Override PartName="/ppt/media/image70.png" ContentType="image/png"/>
  <Override PartName="/ppt/media/image224.png" ContentType="image/png"/>
  <Override PartName="/ppt/media/image56.png" ContentType="image/png"/>
  <Override PartName="/ppt/media/image161.png" ContentType="image/png"/>
  <Override PartName="/ppt/media/image221.png" ContentType="image/png"/>
  <Override PartName="/ppt/media/image74.png" ContentType="image/png"/>
  <Override PartName="/ppt/media/image193.png" ContentType="image/png"/>
  <Override PartName="/ppt/media/image253.png" ContentType="image/png"/>
  <Override PartName="/ppt/media/image88.png" ContentType="image/png"/>
  <Override PartName="/ppt/media/image191.jpeg" ContentType="image/jpeg"/>
  <Override PartName="/ppt/media/image78.png" ContentType="image/png"/>
  <Override PartName="/ppt/media/image252.png" ContentType="image/png"/>
  <Override PartName="/ppt/media/image265.jpeg" ContentType="image/jpeg"/>
  <Override PartName="/ppt/media/image87.png" ContentType="image/png"/>
  <Override PartName="/ppt/media/image258.jpeg" ContentType="image/jpeg"/>
  <Override PartName="/ppt/media/image251.png" ContentType="image/png"/>
  <Override PartName="/ppt/media/image85.png" ContentType="image/png"/>
  <Override PartName="/ppt/media/image177.wmf" ContentType="image/x-wmf"/>
  <Override PartName="/ppt/media/image84.png" ContentType="image/png"/>
  <Override PartName="/ppt/media/image83.png" ContentType="image/png"/>
  <Override PartName="/ppt/media/image79.png" ContentType="image/png"/>
  <Override PartName="/ppt/media/image263.jpeg" ContentType="image/jpeg"/>
  <Override PartName="/ppt/media/image181.png" ContentType="image/png"/>
  <Override PartName="/ppt/media/image257.jpeg" ContentType="image/jpeg"/>
  <Override PartName="/ppt/media/image241.png" ContentType="image/png"/>
  <Override PartName="/ppt/media/image76.png" ContentType="image/png"/>
  <Override PartName="/ppt/media/image72.png" ContentType="image/png"/>
  <Override PartName="/ppt/media/image157.jpeg" ContentType="image/jpeg"/>
  <Override PartName="/ppt/media/image71.png" ContentType="image/png"/>
  <Override PartName="/ppt/media/image10.jpeg" ContentType="image/jpeg"/>
  <Override PartName="/ppt/media/image159.png" ContentType="image/png"/>
  <Override PartName="/ppt/media/image219.png" ContentType="image/png"/>
  <Override PartName="/ppt/media/image37.png" ContentType="image/png"/>
  <Override PartName="/ppt/media/image57.png" ContentType="image/png"/>
  <Override PartName="/ppt/media/image7.png" ContentType="image/png"/>
  <Override PartName="/ppt/media/image121.png" ContentType="image/png"/>
  <Override PartName="/ppt/media/image59.png" ContentType="image/png"/>
  <Override PartName="/ppt/media/image198.png" ContentType="image/png"/>
  <Override PartName="/ppt/media/image80.gif" ContentType="image/gif"/>
  <Override PartName="/ppt/media/image24.png" ContentType="image/png"/>
  <Override PartName="/ppt/media/image194.png" ContentType="image/png"/>
  <Override PartName="/ppt/media/image254.png" ContentType="image/png"/>
  <Override PartName="/ppt/media/image30.png" ContentType="image/png"/>
  <Override PartName="/ppt/media/image218.png" ContentType="image/png"/>
  <Override PartName="/ppt/media/image158.png" ContentType="image/png"/>
  <Override PartName="/ppt/media/image39.png" ContentType="image/png"/>
  <Override PartName="/ppt/media/image44.png" ContentType="image/png"/>
  <Override PartName="/ppt/media/image210.png" ContentType="image/png"/>
  <Override PartName="/ppt/media/image150.png" ContentType="image/png"/>
  <Override PartName="/ppt/media/image25.png" ContentType="image/png"/>
  <Override PartName="/ppt/media/image195.png" ContentType="image/png"/>
  <Override PartName="/ppt/media/image255.png" ContentType="image/png"/>
  <Override PartName="/ppt/media/image26.png" ContentType="image/png"/>
  <Override PartName="/ppt/media/image32.png" ContentType="image/png"/>
  <Override PartName="/ppt/media/image1.png" ContentType="image/png"/>
  <Override PartName="/ppt/media/image196.png" ContentType="image/png"/>
  <Override PartName="/ppt/media/image256.png" ContentType="image/png"/>
  <Override PartName="/ppt/media/image226.jpeg" ContentType="image/jpeg"/>
  <Override PartName="/ppt/media/image112.png" ContentType="image/png"/>
  <Override PartName="/ppt/media/image27.png" ContentType="image/png"/>
  <Override PartName="/ppt/media/image2.png" ContentType="image/png"/>
  <Override PartName="/ppt/media/image197.png" ContentType="image/png"/>
  <Override PartName="/ppt/media/image29.png" ContentType="image/png"/>
  <Override PartName="/ppt/media/image35.png" ContentType="image/png"/>
  <Override PartName="/ppt/media/image14.jpeg" ContentType="image/jpeg"/>
  <Override PartName="/ppt/media/image4.png" ContentType="image/png"/>
  <Override PartName="/ppt/media/image81.gif" ContentType="image/gif"/>
  <Override PartName="/ppt/media/image199.png" ContentType="image/png"/>
  <Override PartName="/ppt/media/image259.png" ContentType="image/png"/>
  <Override PartName="/ppt/media/image20.jpeg" ContentType="image/jpeg"/>
  <Override PartName="/ppt/media/image3.jpeg" ContentType="image/jpeg"/>
  <Override PartName="/ppt/media/image89.png" ContentType="image/png"/>
  <Override PartName="/ppt/media/image63.png" ContentType="image/png"/>
  <Override PartName="/ppt/media/image18.jpeg" ContentType="image/jpeg"/>
  <Override PartName="/ppt/media/image171.png" ContentType="image/png"/>
  <Override PartName="/ppt/media/image31.jpeg" ContentType="image/jpeg"/>
  <Override PartName="/ppt/media/image168.png" ContentType="image/png"/>
  <Override PartName="/ppt/media/image82.jpeg" ContentType="image/jpeg"/>
  <Override PartName="/ppt/media/image47.png" ContentType="image/png"/>
  <Override PartName="/ppt/media/image33.png" ContentType="image/png"/>
  <Override PartName="/ppt/media/image122.png" ContentType="image/png"/>
  <Override PartName="/ppt/media/image260.jpeg" ContentType="image/jpeg"/>
  <Override PartName="/ppt/media/image211.png" ContentType="image/png"/>
  <Override PartName="/ppt/media/image151.png" ContentType="image/png"/>
  <Override PartName="/ppt/media/image107.png" ContentType="image/png"/>
  <Override PartName="/ppt/media/image22.jpeg" ContentType="image/jpeg"/>
  <Override PartName="/ppt/media/image16.jpeg" ContentType="image/jpeg"/>
  <Override PartName="/ppt/media/image43.png" ContentType="image/png"/>
  <Override PartName="/ppt/media/image45.png" ContentType="image/png"/>
  <Override PartName="/ppt/media/image46.png" ContentType="image/png"/>
  <Override PartName="/ppt/media/image98.png" ContentType="image/png"/>
  <Override PartName="/ppt/media/image92.jpeg" ContentType="image/jpeg"/>
  <Override PartName="/ppt/media/image103.png" ContentType="image/png"/>
  <Override PartName="/ppt/media/image192.jpeg" ContentType="image/jpeg"/>
  <Override PartName="/ppt/media/image99.png" ContentType="image/png"/>
  <Override PartName="/ppt/media/image104.png" ContentType="image/png"/>
  <Override PartName="/ppt/media/image228.jpeg" ContentType="image/jpeg"/>
  <Override PartName="/ppt/media/image132.png" ContentType="image/png"/>
  <Override PartName="/ppt/media/image105.png" ContentType="image/png"/>
  <Override PartName="/ppt/media/image108.png" ContentType="image/png"/>
  <Override PartName="/ppt/media/image110.png" ContentType="image/png"/>
  <Override PartName="/ppt/media/image111.png" ContentType="image/png"/>
  <Override PartName="/ppt/media/image113.png" ContentType="image/png"/>
  <Override PartName="/ppt/media/image229.jpeg" ContentType="image/jpeg"/>
  <Override PartName="/ppt/media/image114.png" ContentType="image/png"/>
  <Override PartName="/ppt/media/image115.png" ContentType="image/png"/>
  <Override PartName="/ppt/media/image116.png" ContentType="image/png"/>
  <Override PartName="/ppt/media/image17.jpeg" ContentType="image/jpeg"/>
  <Override PartName="/ppt/media/image117.png" ContentType="image/png"/>
  <Override PartName="/ppt/media/image50.png" ContentType="image/png"/>
  <Override PartName="/ppt/media/image127.jpeg" ContentType="image/jpeg"/>
  <Override PartName="/ppt/media/image160.jpeg" ContentType="image/jpeg"/>
  <Override PartName="/ppt/media/image118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8.png" ContentType="image/png"/>
  <Override PartName="/ppt/media/image129.png" ContentType="image/png"/>
  <Override PartName="/ppt/media/image130.jpeg" ContentType="image/jpeg"/>
  <Override PartName="/ppt/media/image11.jpeg" ContentType="image/jpeg"/>
  <Override PartName="/ppt/media/image169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theme/theme11.xml" ContentType="application/vnd.openxmlformats-officedocument.theme+xml"/>
  <Override PartName="/ppt/theme/theme3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7.xml" ContentType="application/vnd.openxmlformats-officedocument.theme+xml"/>
  <Override PartName="/ppt/theme/theme16.xml" ContentType="application/vnd.openxmlformats-officedocument.theme+xml"/>
  <Override PartName="/ppt/theme/theme8.xml" ContentType="application/vnd.openxmlformats-officedocument.theme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6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diagrams/drawing1.xml" ContentType="application/vnd.ms-office.drawingml.diagramDrawing+xml"/>
  <Override PartName="/ppt/diagrams/data1.xml" ContentType="application/vnd.openxmlformats-officedocument.drawingml.diagramData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2.xml" ContentType="application/vnd.openxmlformats-officedocument.drawingml.diagramData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60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65.xml" ContentType="application/vnd.openxmlformats-officedocument.presentationml.slide+xml"/>
  <Override PartName="/ppt/slides/slide12.xml" ContentType="application/vnd.openxmlformats-officedocument.presentationml.slide+xml"/>
  <Override PartName="/ppt/slides/slide80.xml" ContentType="application/vnd.openxmlformats-officedocument.presentationml.slide+xml"/>
  <Override PartName="/ppt/slides/slide74.xml" ContentType="application/vnd.openxmlformats-officedocument.presentationml.slide+xml"/>
  <Override PartName="/ppt/slides/slide66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75.xml" ContentType="application/vnd.openxmlformats-officedocument.presentationml.slide+xml"/>
  <Override PartName="/ppt/slides/slide67.xml" ContentType="application/vnd.openxmlformats-officedocument.presentationml.slide+xml"/>
  <Override PartName="/ppt/slides/slide14.xml" ContentType="application/vnd.openxmlformats-officedocument.presentationml.slide+xml"/>
  <Override PartName="/ppt/slides/slide82.xml" ContentType="application/vnd.openxmlformats-officedocument.presentationml.slide+xml"/>
  <Override PartName="/ppt/slides/slide49.xml" ContentType="application/vnd.openxmlformats-officedocument.presentationml.slide+xml"/>
  <Override PartName="/ppt/slides/slide76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84.xml" ContentType="application/vnd.openxmlformats-officedocument.presentationml.slide+xml"/>
  <Override PartName="/ppt/slides/slide78.xml" ContentType="application/vnd.openxmlformats-officedocument.presentationml.slide+xml"/>
  <Override PartName="/ppt/slides/slide25.xml" ContentType="application/vnd.openxmlformats-officedocument.presentationml.slide+xml"/>
  <Override PartName="/ppt/slides/slide68.xml" ContentType="application/vnd.openxmlformats-officedocument.presentationml.slide+xml"/>
  <Override PartName="/ppt/slides/slide15.xml" ContentType="application/vnd.openxmlformats-officedocument.presentationml.slide+xml"/>
  <Override PartName="/ppt/slides/slide83.xml" ContentType="application/vnd.openxmlformats-officedocument.presentationml.slide+xml"/>
  <Override PartName="/ppt/slides/slide77.xml" ContentType="application/vnd.openxmlformats-officedocument.presentationml.slide+xml"/>
  <Override PartName="/ppt/slides/slide73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69.xml" ContentType="application/vnd.openxmlformats-officedocument.presentationml.slide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3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51.xml.rels" ContentType="application/vnd.openxmlformats-package.relationships+xml"/>
  <Override PartName="/ppt/slides/_rels/slide83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18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19.xml.rels" ContentType="application/vnd.openxmlformats-package.relationships+xml"/>
  <Override PartName="/ppt/slides/_rels/slide67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76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34.xml.rels" ContentType="application/vnd.openxmlformats-package.relationships+xml"/>
  <Override PartName="/ppt/slides/_rels/slide42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41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62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72.xml.rels" ContentType="application/vnd.openxmlformats-package.relationships+xml"/>
  <Override PartName="/ppt/slides/_rels/slide8.xml.rels" ContentType="application/vnd.openxmlformats-package.relationships+xml"/>
  <Override PartName="/ppt/slides/_rels/slide64.xml.rels" ContentType="application/vnd.openxmlformats-package.relationships+xml"/>
  <Override PartName="/ppt/slides/_rels/slide78.xml.rels" ContentType="application/vnd.openxmlformats-package.relationships+xml"/>
  <Override PartName="/ppt/slides/_rels/slide56.xml.rels" ContentType="application/vnd.openxmlformats-package.relationships+xml"/>
  <Override PartName="/ppt/slides/_rels/slide63.xml.rels" ContentType="application/vnd.openxmlformats-package.relationships+xml"/>
  <Override PartName="/ppt/slides/_rels/slide45.xml.rels" ContentType="application/vnd.openxmlformats-package.relationships+xml"/>
  <Override PartName="/ppt/slides/_rels/slide77.xml.rels" ContentType="application/vnd.openxmlformats-package.relationships+xml"/>
  <Override PartName="/ppt/slides/_rels/slide84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24.xml.rels" ContentType="application/vnd.openxmlformats-package.relationships+xml"/>
  <Override PartName="/ppt/slides/_rels/slide82.xml.rels" ContentType="application/vnd.openxmlformats-package.relationships+xml"/>
  <Override PartName="/ppt/slides/_rels/slide1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34" r:id="rId96"/>
    <p:sldId id="335" r:id="rId97"/>
    <p:sldId id="336" r:id="rId98"/>
    <p:sldId id="337" r:id="rId99"/>
    <p:sldId id="338" r:id="rId100"/>
    <p:sldId id="339" r:id="rId10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slide" Target="slides/slide25.xml"/><Relationship Id="rId43" Type="http://schemas.openxmlformats.org/officeDocument/2006/relationships/slide" Target="slides/slide26.xml"/><Relationship Id="rId44" Type="http://schemas.openxmlformats.org/officeDocument/2006/relationships/slide" Target="slides/slide27.xml"/><Relationship Id="rId45" Type="http://schemas.openxmlformats.org/officeDocument/2006/relationships/slide" Target="slides/slide28.xml"/><Relationship Id="rId46" Type="http://schemas.openxmlformats.org/officeDocument/2006/relationships/slide" Target="slides/slide29.xml"/><Relationship Id="rId47" Type="http://schemas.openxmlformats.org/officeDocument/2006/relationships/slide" Target="slides/slide30.xml"/><Relationship Id="rId48" Type="http://schemas.openxmlformats.org/officeDocument/2006/relationships/slide" Target="slides/slide31.xml"/><Relationship Id="rId49" Type="http://schemas.openxmlformats.org/officeDocument/2006/relationships/slide" Target="slides/slide32.xml"/><Relationship Id="rId50" Type="http://schemas.openxmlformats.org/officeDocument/2006/relationships/slide" Target="slides/slide33.xml"/><Relationship Id="rId51" Type="http://schemas.openxmlformats.org/officeDocument/2006/relationships/slide" Target="slides/slide34.xml"/><Relationship Id="rId52" Type="http://schemas.openxmlformats.org/officeDocument/2006/relationships/slide" Target="slides/slide35.xml"/><Relationship Id="rId53" Type="http://schemas.openxmlformats.org/officeDocument/2006/relationships/slide" Target="slides/slide36.xml"/><Relationship Id="rId54" Type="http://schemas.openxmlformats.org/officeDocument/2006/relationships/slide" Target="slides/slide37.xml"/><Relationship Id="rId55" Type="http://schemas.openxmlformats.org/officeDocument/2006/relationships/slide" Target="slides/slide38.xml"/><Relationship Id="rId56" Type="http://schemas.openxmlformats.org/officeDocument/2006/relationships/slide" Target="slides/slide39.xml"/><Relationship Id="rId57" Type="http://schemas.openxmlformats.org/officeDocument/2006/relationships/slide" Target="slides/slide40.xml"/><Relationship Id="rId58" Type="http://schemas.openxmlformats.org/officeDocument/2006/relationships/slide" Target="slides/slide41.xml"/><Relationship Id="rId59" Type="http://schemas.openxmlformats.org/officeDocument/2006/relationships/slide" Target="slides/slide42.xml"/><Relationship Id="rId60" Type="http://schemas.openxmlformats.org/officeDocument/2006/relationships/slide" Target="slides/slide43.xml"/><Relationship Id="rId61" Type="http://schemas.openxmlformats.org/officeDocument/2006/relationships/slide" Target="slides/slide44.xml"/><Relationship Id="rId62" Type="http://schemas.openxmlformats.org/officeDocument/2006/relationships/slide" Target="slides/slide45.xml"/><Relationship Id="rId63" Type="http://schemas.openxmlformats.org/officeDocument/2006/relationships/slide" Target="slides/slide46.xml"/><Relationship Id="rId64" Type="http://schemas.openxmlformats.org/officeDocument/2006/relationships/slide" Target="slides/slide47.xml"/><Relationship Id="rId65" Type="http://schemas.openxmlformats.org/officeDocument/2006/relationships/slide" Target="slides/slide48.xml"/><Relationship Id="rId66" Type="http://schemas.openxmlformats.org/officeDocument/2006/relationships/slide" Target="slides/slide49.xml"/><Relationship Id="rId67" Type="http://schemas.openxmlformats.org/officeDocument/2006/relationships/slide" Target="slides/slide50.xml"/><Relationship Id="rId68" Type="http://schemas.openxmlformats.org/officeDocument/2006/relationships/slide" Target="slides/slide51.xml"/><Relationship Id="rId69" Type="http://schemas.openxmlformats.org/officeDocument/2006/relationships/slide" Target="slides/slide52.xml"/><Relationship Id="rId70" Type="http://schemas.openxmlformats.org/officeDocument/2006/relationships/slide" Target="slides/slide53.xml"/><Relationship Id="rId71" Type="http://schemas.openxmlformats.org/officeDocument/2006/relationships/slide" Target="slides/slide54.xml"/><Relationship Id="rId72" Type="http://schemas.openxmlformats.org/officeDocument/2006/relationships/slide" Target="slides/slide55.xml"/><Relationship Id="rId73" Type="http://schemas.openxmlformats.org/officeDocument/2006/relationships/slide" Target="slides/slide56.xml"/><Relationship Id="rId74" Type="http://schemas.openxmlformats.org/officeDocument/2006/relationships/slide" Target="slides/slide57.xml"/><Relationship Id="rId75" Type="http://schemas.openxmlformats.org/officeDocument/2006/relationships/slide" Target="slides/slide58.xml"/><Relationship Id="rId76" Type="http://schemas.openxmlformats.org/officeDocument/2006/relationships/slide" Target="slides/slide59.xml"/><Relationship Id="rId77" Type="http://schemas.openxmlformats.org/officeDocument/2006/relationships/slide" Target="slides/slide60.xml"/><Relationship Id="rId78" Type="http://schemas.openxmlformats.org/officeDocument/2006/relationships/slide" Target="slides/slide61.xml"/><Relationship Id="rId79" Type="http://schemas.openxmlformats.org/officeDocument/2006/relationships/slide" Target="slides/slide62.xml"/><Relationship Id="rId80" Type="http://schemas.openxmlformats.org/officeDocument/2006/relationships/slide" Target="slides/slide63.xml"/><Relationship Id="rId81" Type="http://schemas.openxmlformats.org/officeDocument/2006/relationships/slide" Target="slides/slide64.xml"/><Relationship Id="rId82" Type="http://schemas.openxmlformats.org/officeDocument/2006/relationships/slide" Target="slides/slide65.xml"/><Relationship Id="rId83" Type="http://schemas.openxmlformats.org/officeDocument/2006/relationships/slide" Target="slides/slide66.xml"/><Relationship Id="rId84" Type="http://schemas.openxmlformats.org/officeDocument/2006/relationships/slide" Target="slides/slide67.xml"/><Relationship Id="rId85" Type="http://schemas.openxmlformats.org/officeDocument/2006/relationships/slide" Target="slides/slide68.xml"/><Relationship Id="rId86" Type="http://schemas.openxmlformats.org/officeDocument/2006/relationships/slide" Target="slides/slide69.xml"/><Relationship Id="rId87" Type="http://schemas.openxmlformats.org/officeDocument/2006/relationships/slide" Target="slides/slide70.xml"/><Relationship Id="rId88" Type="http://schemas.openxmlformats.org/officeDocument/2006/relationships/slide" Target="slides/slide71.xml"/><Relationship Id="rId89" Type="http://schemas.openxmlformats.org/officeDocument/2006/relationships/slide" Target="slides/slide72.xml"/><Relationship Id="rId90" Type="http://schemas.openxmlformats.org/officeDocument/2006/relationships/slide" Target="slides/slide73.xml"/><Relationship Id="rId91" Type="http://schemas.openxmlformats.org/officeDocument/2006/relationships/slide" Target="slides/slide74.xml"/><Relationship Id="rId92" Type="http://schemas.openxmlformats.org/officeDocument/2006/relationships/slide" Target="slides/slide75.xml"/><Relationship Id="rId93" Type="http://schemas.openxmlformats.org/officeDocument/2006/relationships/slide" Target="slides/slide76.xml"/><Relationship Id="rId94" Type="http://schemas.openxmlformats.org/officeDocument/2006/relationships/slide" Target="slides/slide77.xml"/><Relationship Id="rId95" Type="http://schemas.openxmlformats.org/officeDocument/2006/relationships/slide" Target="slides/slide78.xml"/><Relationship Id="rId96" Type="http://schemas.openxmlformats.org/officeDocument/2006/relationships/slide" Target="slides/slide79.xml"/><Relationship Id="rId97" Type="http://schemas.openxmlformats.org/officeDocument/2006/relationships/slide" Target="slides/slide80.xml"/><Relationship Id="rId98" Type="http://schemas.openxmlformats.org/officeDocument/2006/relationships/slide" Target="slides/slide81.xml"/><Relationship Id="rId99" Type="http://schemas.openxmlformats.org/officeDocument/2006/relationships/slide" Target="slides/slide82.xml"/><Relationship Id="rId100" Type="http://schemas.openxmlformats.org/officeDocument/2006/relationships/slide" Target="slides/slide83.xml"/><Relationship Id="rId101" Type="http://schemas.openxmlformats.org/officeDocument/2006/relationships/slide" Target="slides/slide84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3D867F-9659-49CB-BCAD-E4225221FB3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A2668EA-E769-4464-A789-3E7B6868EAE0}">
      <dgm:prSet phldrT="[Texte]" custT="1"/>
      <dgm:spPr>
        <a:solidFill>
          <a:srgbClr val="009999"/>
        </a:solidFill>
        <a:ln>
          <a:prstDash val="solid"/>
        </a:ln>
      </dgm:spPr>
      <dgm:t>
        <a:bodyPr/>
        <a:lstStyle/>
        <a:p>
          <a:r>
            <a:rPr lang="fr-FR" sz="2800" dirty="0" smtClean="0">
              <a:solidFill>
                <a:schemeClr val="tx1"/>
              </a:solidFill>
            </a:rPr>
            <a:t>SHS</a:t>
          </a:r>
          <a:endParaRPr lang="fr-FR" sz="2800" dirty="0">
            <a:solidFill>
              <a:schemeClr val="tx1"/>
            </a:solidFill>
          </a:endParaRPr>
        </a:p>
      </dgm:t>
    </dgm:pt>
    <dgm:pt modelId="{822A10A8-E85C-4A94-BA7C-0778BDF5DAF2}" type="parTrans" cxnId="{914E4F18-1409-4840-A8C5-89986B4223FE}">
      <dgm:prSet/>
      <dgm:spPr/>
      <dgm:t>
        <a:bodyPr/>
        <a:lstStyle/>
        <a:p>
          <a:endParaRPr lang="fr-FR"/>
        </a:p>
      </dgm:t>
    </dgm:pt>
    <dgm:pt modelId="{6877F631-4505-4200-9F9B-056BF7EDFF69}" type="sibTrans" cxnId="{914E4F18-1409-4840-A8C5-89986B4223FE}">
      <dgm:prSet/>
      <dgm:spPr/>
      <dgm:t>
        <a:bodyPr/>
        <a:lstStyle/>
        <a:p>
          <a:endParaRPr lang="fr-FR"/>
        </a:p>
      </dgm:t>
    </dgm:pt>
    <dgm:pt modelId="{CCB28320-1BC4-4C9D-9CD4-F424BF98278C}">
      <dgm:prSet phldrT="[Texte]" custT="1"/>
      <dgm:spPr>
        <a:solidFill>
          <a:schemeClr val="accent3">
            <a:lumMod val="20000"/>
            <a:lumOff val="80000"/>
          </a:schemeClr>
        </a:solidFill>
        <a:ln>
          <a:prstDash val="solid"/>
        </a:ln>
      </dgm:spPr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Professional English</a:t>
          </a:r>
          <a:endParaRPr lang="fr-FR" sz="2400" dirty="0">
            <a:solidFill>
              <a:schemeClr val="tx1"/>
            </a:solidFill>
          </a:endParaRPr>
        </a:p>
      </dgm:t>
    </dgm:pt>
    <dgm:pt modelId="{602B2A8B-C4D6-486C-A06F-C7840336E0EB}" type="parTrans" cxnId="{BDE2DDAA-BCB7-47D9-B868-BE8E3F049352}">
      <dgm:prSet/>
      <dgm:spPr/>
      <dgm:t>
        <a:bodyPr/>
        <a:lstStyle/>
        <a:p>
          <a:endParaRPr lang="fr-FR"/>
        </a:p>
      </dgm:t>
    </dgm:pt>
    <dgm:pt modelId="{79382985-8B8A-442A-9CD0-24AF98134702}" type="sibTrans" cxnId="{BDE2DDAA-BCB7-47D9-B868-BE8E3F049352}">
      <dgm:prSet/>
      <dgm:spPr/>
      <dgm:t>
        <a:bodyPr/>
        <a:lstStyle/>
        <a:p>
          <a:endParaRPr lang="fr-FR"/>
        </a:p>
      </dgm:t>
    </dgm:pt>
    <dgm:pt modelId="{8A71D711-7B27-462C-8744-4FA2A461B75E}">
      <dgm:prSet phldrT="[Texte]" custT="1"/>
      <dgm:spPr>
        <a:solidFill>
          <a:schemeClr val="accent2">
            <a:lumMod val="20000"/>
            <a:lumOff val="80000"/>
          </a:schemeClr>
        </a:solidFill>
        <a:ln>
          <a:prstDash val="solid"/>
        </a:ln>
      </dgm:spPr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Sport</a:t>
          </a:r>
          <a:endParaRPr lang="fr-FR" sz="2400" dirty="0">
            <a:solidFill>
              <a:schemeClr val="tx1"/>
            </a:solidFill>
          </a:endParaRPr>
        </a:p>
      </dgm:t>
    </dgm:pt>
    <dgm:pt modelId="{CEFFB15A-7A6B-4206-B93E-23EB61387BDD}" type="parTrans" cxnId="{B014E6B6-DDE8-405A-8F02-E39A362DC216}">
      <dgm:prSet/>
      <dgm:spPr/>
      <dgm:t>
        <a:bodyPr/>
        <a:lstStyle/>
        <a:p>
          <a:endParaRPr lang="fr-FR"/>
        </a:p>
      </dgm:t>
    </dgm:pt>
    <dgm:pt modelId="{59D6FB0B-E7DE-4E52-8ABE-F608CCBB5942}" type="sibTrans" cxnId="{B014E6B6-DDE8-405A-8F02-E39A362DC216}">
      <dgm:prSet/>
      <dgm:spPr/>
      <dgm:t>
        <a:bodyPr/>
        <a:lstStyle/>
        <a:p>
          <a:endParaRPr lang="fr-FR"/>
        </a:p>
      </dgm:t>
    </dgm:pt>
    <dgm:pt modelId="{FD79F418-0007-4246-8174-05845F68BAAE}">
      <dgm:prSet phldrT="[Texte]" custT="1"/>
      <dgm:spPr>
        <a:solidFill>
          <a:schemeClr val="accent3">
            <a:lumMod val="20000"/>
            <a:lumOff val="80000"/>
          </a:schemeClr>
        </a:solidFill>
        <a:ln>
          <a:prstDash val="solid"/>
        </a:ln>
      </dgm:spPr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Second   </a:t>
          </a:r>
          <a:r>
            <a:rPr lang="fr-FR" sz="2400" dirty="0" err="1" smtClean="0">
              <a:solidFill>
                <a:schemeClr val="tx1"/>
              </a:solidFill>
            </a:rPr>
            <a:t>Language</a:t>
          </a:r>
          <a:endParaRPr lang="fr-FR" sz="2400" dirty="0">
            <a:solidFill>
              <a:schemeClr val="tx1"/>
            </a:solidFill>
          </a:endParaRPr>
        </a:p>
      </dgm:t>
    </dgm:pt>
    <dgm:pt modelId="{212C444B-B1FA-4EEB-8C82-9117FE6D7594}" type="parTrans" cxnId="{B1A1C2B5-B366-4EA4-8FBD-6744C6EEDA96}">
      <dgm:prSet/>
      <dgm:spPr/>
      <dgm:t>
        <a:bodyPr/>
        <a:lstStyle/>
        <a:p>
          <a:endParaRPr lang="fr-FR"/>
        </a:p>
      </dgm:t>
    </dgm:pt>
    <dgm:pt modelId="{D07F42BC-A487-4FC0-9A91-33CFE7E22FCD}" type="sibTrans" cxnId="{B1A1C2B5-B366-4EA4-8FBD-6744C6EEDA96}">
      <dgm:prSet/>
      <dgm:spPr/>
      <dgm:t>
        <a:bodyPr/>
        <a:lstStyle/>
        <a:p>
          <a:endParaRPr lang="fr-FR"/>
        </a:p>
      </dgm:t>
    </dgm:pt>
    <dgm:pt modelId="{7EA820F1-FB36-4543-A027-C0C2ECAF79ED}">
      <dgm:prSet phldrT="[Texte]" custT="1"/>
      <dgm:spPr>
        <a:solidFill>
          <a:srgbClr val="FFFFCC"/>
        </a:solidFill>
        <a:ln>
          <a:solidFill>
            <a:schemeClr val="tx1"/>
          </a:solidFill>
          <a:prstDash val="solid"/>
        </a:ln>
      </dgm:spPr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Leadership &amp; Management </a:t>
          </a:r>
          <a:endParaRPr lang="fr-FR" sz="2400" dirty="0">
            <a:solidFill>
              <a:schemeClr val="tx1"/>
            </a:solidFill>
          </a:endParaRPr>
        </a:p>
      </dgm:t>
    </dgm:pt>
    <dgm:pt modelId="{C29D3657-C6FB-4554-B55A-1BD3B5BA00BF}" type="sibTrans" cxnId="{F3BC7129-7C7B-41F1-9E38-4EFB56DBA265}">
      <dgm:prSet/>
      <dgm:spPr/>
      <dgm:t>
        <a:bodyPr/>
        <a:lstStyle/>
        <a:p>
          <a:endParaRPr lang="fr-FR"/>
        </a:p>
      </dgm:t>
    </dgm:pt>
    <dgm:pt modelId="{406F98C9-54CD-43AD-838E-5AC87D2C45C6}" type="parTrans" cxnId="{F3BC7129-7C7B-41F1-9E38-4EFB56DBA265}">
      <dgm:prSet/>
      <dgm:spPr/>
      <dgm:t>
        <a:bodyPr/>
        <a:lstStyle/>
        <a:p>
          <a:endParaRPr lang="fr-FR"/>
        </a:p>
      </dgm:t>
    </dgm:pt>
    <dgm:pt modelId="{37E88C36-BB42-4184-A2A1-B69FD76F1FF3}" type="pres">
      <dgm:prSet presAssocID="{963D867F-9659-49CB-BCAD-E4225221FB3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4CF6801-C60B-46E3-879A-6383B8F8533D}" type="pres">
      <dgm:prSet presAssocID="{EA2668EA-E769-4464-A789-3E7B6868EAE0}" presName="root1" presStyleCnt="0"/>
      <dgm:spPr/>
    </dgm:pt>
    <dgm:pt modelId="{EDDAF8F5-C700-494E-A165-950E81079B03}" type="pres">
      <dgm:prSet presAssocID="{EA2668EA-E769-4464-A789-3E7B6868EAE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92F00C9-037E-445E-A7B0-0BEAF85AE8FA}" type="pres">
      <dgm:prSet presAssocID="{EA2668EA-E769-4464-A789-3E7B6868EAE0}" presName="level2hierChild" presStyleCnt="0"/>
      <dgm:spPr/>
    </dgm:pt>
    <dgm:pt modelId="{4C8C921E-814A-491F-BF50-6973533A4044}" type="pres">
      <dgm:prSet presAssocID="{602B2A8B-C4D6-486C-A06F-C7840336E0EB}" presName="conn2-1" presStyleLbl="parChTrans1D2" presStyleIdx="0" presStyleCnt="4"/>
      <dgm:spPr/>
      <dgm:t>
        <a:bodyPr/>
        <a:lstStyle/>
        <a:p>
          <a:endParaRPr lang="fr-FR"/>
        </a:p>
      </dgm:t>
    </dgm:pt>
    <dgm:pt modelId="{1576F710-31B6-46E6-AEA8-EF12CE998366}" type="pres">
      <dgm:prSet presAssocID="{602B2A8B-C4D6-486C-A06F-C7840336E0EB}" presName="connTx" presStyleLbl="parChTrans1D2" presStyleIdx="0" presStyleCnt="4"/>
      <dgm:spPr/>
      <dgm:t>
        <a:bodyPr/>
        <a:lstStyle/>
        <a:p>
          <a:endParaRPr lang="fr-FR"/>
        </a:p>
      </dgm:t>
    </dgm:pt>
    <dgm:pt modelId="{6B2443D2-10E8-48CD-BFED-079D7325EA7F}" type="pres">
      <dgm:prSet presAssocID="{CCB28320-1BC4-4C9D-9CD4-F424BF98278C}" presName="root2" presStyleCnt="0"/>
      <dgm:spPr/>
    </dgm:pt>
    <dgm:pt modelId="{07C3709F-E111-4345-BFE5-772AABAF6842}" type="pres">
      <dgm:prSet presAssocID="{CCB28320-1BC4-4C9D-9CD4-F424BF98278C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E95525B-40A2-4324-BFD5-1141C3FBCAFB}" type="pres">
      <dgm:prSet presAssocID="{CCB28320-1BC4-4C9D-9CD4-F424BF98278C}" presName="level3hierChild" presStyleCnt="0"/>
      <dgm:spPr/>
    </dgm:pt>
    <dgm:pt modelId="{A4DC117B-28E1-44FB-9669-BECD8FB5C96D}" type="pres">
      <dgm:prSet presAssocID="{212C444B-B1FA-4EEB-8C82-9117FE6D7594}" presName="conn2-1" presStyleLbl="parChTrans1D2" presStyleIdx="1" presStyleCnt="4"/>
      <dgm:spPr/>
      <dgm:t>
        <a:bodyPr/>
        <a:lstStyle/>
        <a:p>
          <a:endParaRPr lang="fr-FR"/>
        </a:p>
      </dgm:t>
    </dgm:pt>
    <dgm:pt modelId="{0CA1FB18-037E-4F97-87CC-007F8035D91E}" type="pres">
      <dgm:prSet presAssocID="{212C444B-B1FA-4EEB-8C82-9117FE6D7594}" presName="connTx" presStyleLbl="parChTrans1D2" presStyleIdx="1" presStyleCnt="4"/>
      <dgm:spPr/>
      <dgm:t>
        <a:bodyPr/>
        <a:lstStyle/>
        <a:p>
          <a:endParaRPr lang="fr-FR"/>
        </a:p>
      </dgm:t>
    </dgm:pt>
    <dgm:pt modelId="{FEB62A8C-682D-4820-BD20-9532096B4A67}" type="pres">
      <dgm:prSet presAssocID="{FD79F418-0007-4246-8174-05845F68BAAE}" presName="root2" presStyleCnt="0"/>
      <dgm:spPr/>
    </dgm:pt>
    <dgm:pt modelId="{ED6B9F0E-76C5-4341-8423-A359CDAF0161}" type="pres">
      <dgm:prSet presAssocID="{FD79F418-0007-4246-8174-05845F68BAAE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A6C9EEE-AA03-4921-AF04-6067FB52DEE1}" type="pres">
      <dgm:prSet presAssocID="{FD79F418-0007-4246-8174-05845F68BAAE}" presName="level3hierChild" presStyleCnt="0"/>
      <dgm:spPr/>
    </dgm:pt>
    <dgm:pt modelId="{76F7F889-C11A-4706-961B-43B3CC1E0C9A}" type="pres">
      <dgm:prSet presAssocID="{406F98C9-54CD-43AD-838E-5AC87D2C45C6}" presName="conn2-1" presStyleLbl="parChTrans1D2" presStyleIdx="2" presStyleCnt="4"/>
      <dgm:spPr/>
      <dgm:t>
        <a:bodyPr/>
        <a:lstStyle/>
        <a:p>
          <a:endParaRPr lang="fr-FR"/>
        </a:p>
      </dgm:t>
    </dgm:pt>
    <dgm:pt modelId="{458C64D7-DA63-4163-B0C4-AA97A2B411D7}" type="pres">
      <dgm:prSet presAssocID="{406F98C9-54CD-43AD-838E-5AC87D2C45C6}" presName="connTx" presStyleLbl="parChTrans1D2" presStyleIdx="2" presStyleCnt="4"/>
      <dgm:spPr/>
      <dgm:t>
        <a:bodyPr/>
        <a:lstStyle/>
        <a:p>
          <a:endParaRPr lang="fr-FR"/>
        </a:p>
      </dgm:t>
    </dgm:pt>
    <dgm:pt modelId="{AB69CCD3-3F14-46B1-B4A5-F8ED9698DAC0}" type="pres">
      <dgm:prSet presAssocID="{7EA820F1-FB36-4543-A027-C0C2ECAF79ED}" presName="root2" presStyleCnt="0"/>
      <dgm:spPr/>
    </dgm:pt>
    <dgm:pt modelId="{E707779F-29F6-40AE-9D56-364C9A3E76B1}" type="pres">
      <dgm:prSet presAssocID="{7EA820F1-FB36-4543-A027-C0C2ECAF79ED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7E5D37E-60BC-42B9-B8F3-4D2A5FD06169}" type="pres">
      <dgm:prSet presAssocID="{7EA820F1-FB36-4543-A027-C0C2ECAF79ED}" presName="level3hierChild" presStyleCnt="0"/>
      <dgm:spPr/>
    </dgm:pt>
    <dgm:pt modelId="{6EA51B55-FF79-4ADC-9159-13C50D42BD26}" type="pres">
      <dgm:prSet presAssocID="{CEFFB15A-7A6B-4206-B93E-23EB61387BDD}" presName="conn2-1" presStyleLbl="parChTrans1D2" presStyleIdx="3" presStyleCnt="4"/>
      <dgm:spPr/>
      <dgm:t>
        <a:bodyPr/>
        <a:lstStyle/>
        <a:p>
          <a:endParaRPr lang="fr-FR"/>
        </a:p>
      </dgm:t>
    </dgm:pt>
    <dgm:pt modelId="{6AB3483E-3FF4-4271-8F01-B7A6CC807373}" type="pres">
      <dgm:prSet presAssocID="{CEFFB15A-7A6B-4206-B93E-23EB61387BDD}" presName="connTx" presStyleLbl="parChTrans1D2" presStyleIdx="3" presStyleCnt="4"/>
      <dgm:spPr/>
      <dgm:t>
        <a:bodyPr/>
        <a:lstStyle/>
        <a:p>
          <a:endParaRPr lang="fr-FR"/>
        </a:p>
      </dgm:t>
    </dgm:pt>
    <dgm:pt modelId="{F1550556-8160-4720-8A46-E0ED3CDEED4B}" type="pres">
      <dgm:prSet presAssocID="{8A71D711-7B27-462C-8744-4FA2A461B75E}" presName="root2" presStyleCnt="0"/>
      <dgm:spPr/>
    </dgm:pt>
    <dgm:pt modelId="{6D64A885-B705-451C-9368-E7A75470E47D}" type="pres">
      <dgm:prSet presAssocID="{8A71D711-7B27-462C-8744-4FA2A461B75E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4018901-12CF-4060-A78C-4EF52B7A1FAA}" type="pres">
      <dgm:prSet presAssocID="{8A71D711-7B27-462C-8744-4FA2A461B75E}" presName="level3hierChild" presStyleCnt="0"/>
      <dgm:spPr/>
    </dgm:pt>
  </dgm:ptLst>
  <dgm:cxnLst>
    <dgm:cxn modelId="{30E50E39-0CB5-4345-9EB4-0B078DA7FEA7}" type="presOf" srcId="{602B2A8B-C4D6-486C-A06F-C7840336E0EB}" destId="{4C8C921E-814A-491F-BF50-6973533A4044}" srcOrd="0" destOrd="0" presId="urn:microsoft.com/office/officeart/2008/layout/HorizontalMultiLevelHierarchy"/>
    <dgm:cxn modelId="{914E4F18-1409-4840-A8C5-89986B4223FE}" srcId="{963D867F-9659-49CB-BCAD-E4225221FB3F}" destId="{EA2668EA-E769-4464-A789-3E7B6868EAE0}" srcOrd="0" destOrd="0" parTransId="{822A10A8-E85C-4A94-BA7C-0778BDF5DAF2}" sibTransId="{6877F631-4505-4200-9F9B-056BF7EDFF69}"/>
    <dgm:cxn modelId="{B1A1C2B5-B366-4EA4-8FBD-6744C6EEDA96}" srcId="{EA2668EA-E769-4464-A789-3E7B6868EAE0}" destId="{FD79F418-0007-4246-8174-05845F68BAAE}" srcOrd="1" destOrd="0" parTransId="{212C444B-B1FA-4EEB-8C82-9117FE6D7594}" sibTransId="{D07F42BC-A487-4FC0-9A91-33CFE7E22FCD}"/>
    <dgm:cxn modelId="{8E1C226E-2ECF-48A9-AD3B-77EAC311138E}" type="presOf" srcId="{CEFFB15A-7A6B-4206-B93E-23EB61387BDD}" destId="{6EA51B55-FF79-4ADC-9159-13C50D42BD26}" srcOrd="0" destOrd="0" presId="urn:microsoft.com/office/officeart/2008/layout/HorizontalMultiLevelHierarchy"/>
    <dgm:cxn modelId="{183333B6-E82E-40CF-845F-B731BABAA45E}" type="presOf" srcId="{406F98C9-54CD-43AD-838E-5AC87D2C45C6}" destId="{458C64D7-DA63-4163-B0C4-AA97A2B411D7}" srcOrd="1" destOrd="0" presId="urn:microsoft.com/office/officeart/2008/layout/HorizontalMultiLevelHierarchy"/>
    <dgm:cxn modelId="{0BA2D769-B655-48EE-BE48-9C7B5DDB4714}" type="presOf" srcId="{EA2668EA-E769-4464-A789-3E7B6868EAE0}" destId="{EDDAF8F5-C700-494E-A165-950E81079B03}" srcOrd="0" destOrd="0" presId="urn:microsoft.com/office/officeart/2008/layout/HorizontalMultiLevelHierarchy"/>
    <dgm:cxn modelId="{3B08E472-3459-4558-AB01-952D813AE791}" type="presOf" srcId="{FD79F418-0007-4246-8174-05845F68BAAE}" destId="{ED6B9F0E-76C5-4341-8423-A359CDAF0161}" srcOrd="0" destOrd="0" presId="urn:microsoft.com/office/officeart/2008/layout/HorizontalMultiLevelHierarchy"/>
    <dgm:cxn modelId="{E3458791-E832-4D8C-B4A7-26CB7AFA08B4}" type="presOf" srcId="{212C444B-B1FA-4EEB-8C82-9117FE6D7594}" destId="{0CA1FB18-037E-4F97-87CC-007F8035D91E}" srcOrd="1" destOrd="0" presId="urn:microsoft.com/office/officeart/2008/layout/HorizontalMultiLevelHierarchy"/>
    <dgm:cxn modelId="{196B0046-9F19-4CCF-AD13-CFF231DA8FA0}" type="presOf" srcId="{8A71D711-7B27-462C-8744-4FA2A461B75E}" destId="{6D64A885-B705-451C-9368-E7A75470E47D}" srcOrd="0" destOrd="0" presId="urn:microsoft.com/office/officeart/2008/layout/HorizontalMultiLevelHierarchy"/>
    <dgm:cxn modelId="{0270F2DD-FBE7-4689-902C-EE4B23D9DCE1}" type="presOf" srcId="{602B2A8B-C4D6-486C-A06F-C7840336E0EB}" destId="{1576F710-31B6-46E6-AEA8-EF12CE998366}" srcOrd="1" destOrd="0" presId="urn:microsoft.com/office/officeart/2008/layout/HorizontalMultiLevelHierarchy"/>
    <dgm:cxn modelId="{F0B549BC-18E8-4011-8176-C4039840C4F9}" type="presOf" srcId="{7EA820F1-FB36-4543-A027-C0C2ECAF79ED}" destId="{E707779F-29F6-40AE-9D56-364C9A3E76B1}" srcOrd="0" destOrd="0" presId="urn:microsoft.com/office/officeart/2008/layout/HorizontalMultiLevelHierarchy"/>
    <dgm:cxn modelId="{E07D508C-53A5-41DE-AEA6-CE96EF0E19A7}" type="presOf" srcId="{CEFFB15A-7A6B-4206-B93E-23EB61387BDD}" destId="{6AB3483E-3FF4-4271-8F01-B7A6CC807373}" srcOrd="1" destOrd="0" presId="urn:microsoft.com/office/officeart/2008/layout/HorizontalMultiLevelHierarchy"/>
    <dgm:cxn modelId="{BDE2DDAA-BCB7-47D9-B868-BE8E3F049352}" srcId="{EA2668EA-E769-4464-A789-3E7B6868EAE0}" destId="{CCB28320-1BC4-4C9D-9CD4-F424BF98278C}" srcOrd="0" destOrd="0" parTransId="{602B2A8B-C4D6-486C-A06F-C7840336E0EB}" sibTransId="{79382985-8B8A-442A-9CD0-24AF98134702}"/>
    <dgm:cxn modelId="{F3BC7129-7C7B-41F1-9E38-4EFB56DBA265}" srcId="{EA2668EA-E769-4464-A789-3E7B6868EAE0}" destId="{7EA820F1-FB36-4543-A027-C0C2ECAF79ED}" srcOrd="2" destOrd="0" parTransId="{406F98C9-54CD-43AD-838E-5AC87D2C45C6}" sibTransId="{C29D3657-C6FB-4554-B55A-1BD3B5BA00BF}"/>
    <dgm:cxn modelId="{8EF20005-592D-4002-828B-7B7BE731B991}" type="presOf" srcId="{212C444B-B1FA-4EEB-8C82-9117FE6D7594}" destId="{A4DC117B-28E1-44FB-9669-BECD8FB5C96D}" srcOrd="0" destOrd="0" presId="urn:microsoft.com/office/officeart/2008/layout/HorizontalMultiLevelHierarchy"/>
    <dgm:cxn modelId="{5F62FDEA-D1C9-4FEB-BC34-5E53766E3FB0}" type="presOf" srcId="{406F98C9-54CD-43AD-838E-5AC87D2C45C6}" destId="{76F7F889-C11A-4706-961B-43B3CC1E0C9A}" srcOrd="0" destOrd="0" presId="urn:microsoft.com/office/officeart/2008/layout/HorizontalMultiLevelHierarchy"/>
    <dgm:cxn modelId="{B014E6B6-DDE8-405A-8F02-E39A362DC216}" srcId="{EA2668EA-E769-4464-A789-3E7B6868EAE0}" destId="{8A71D711-7B27-462C-8744-4FA2A461B75E}" srcOrd="3" destOrd="0" parTransId="{CEFFB15A-7A6B-4206-B93E-23EB61387BDD}" sibTransId="{59D6FB0B-E7DE-4E52-8ABE-F608CCBB5942}"/>
    <dgm:cxn modelId="{1B6445AA-9B40-401C-93B2-E41B3F5F99FD}" type="presOf" srcId="{CCB28320-1BC4-4C9D-9CD4-F424BF98278C}" destId="{07C3709F-E111-4345-BFE5-772AABAF6842}" srcOrd="0" destOrd="0" presId="urn:microsoft.com/office/officeart/2008/layout/HorizontalMultiLevelHierarchy"/>
    <dgm:cxn modelId="{5CD945F2-E0CA-4CD7-8C18-46B93C9CA41A}" type="presOf" srcId="{963D867F-9659-49CB-BCAD-E4225221FB3F}" destId="{37E88C36-BB42-4184-A2A1-B69FD76F1FF3}" srcOrd="0" destOrd="0" presId="urn:microsoft.com/office/officeart/2008/layout/HorizontalMultiLevelHierarchy"/>
    <dgm:cxn modelId="{4A7757AD-609B-4461-8462-DB1015693759}" type="presParOf" srcId="{37E88C36-BB42-4184-A2A1-B69FD76F1FF3}" destId="{34CF6801-C60B-46E3-879A-6383B8F8533D}" srcOrd="0" destOrd="0" presId="urn:microsoft.com/office/officeart/2008/layout/HorizontalMultiLevelHierarchy"/>
    <dgm:cxn modelId="{D8805A81-E6D9-48C2-81DC-086255EDB6C5}" type="presParOf" srcId="{34CF6801-C60B-46E3-879A-6383B8F8533D}" destId="{EDDAF8F5-C700-494E-A165-950E81079B03}" srcOrd="0" destOrd="0" presId="urn:microsoft.com/office/officeart/2008/layout/HorizontalMultiLevelHierarchy"/>
    <dgm:cxn modelId="{AC19B6A1-CCA2-4E46-BE60-1869AC4C130D}" type="presParOf" srcId="{34CF6801-C60B-46E3-879A-6383B8F8533D}" destId="{392F00C9-037E-445E-A7B0-0BEAF85AE8FA}" srcOrd="1" destOrd="0" presId="urn:microsoft.com/office/officeart/2008/layout/HorizontalMultiLevelHierarchy"/>
    <dgm:cxn modelId="{07726296-9A79-4647-A816-F0FC9960112D}" type="presParOf" srcId="{392F00C9-037E-445E-A7B0-0BEAF85AE8FA}" destId="{4C8C921E-814A-491F-BF50-6973533A4044}" srcOrd="0" destOrd="0" presId="urn:microsoft.com/office/officeart/2008/layout/HorizontalMultiLevelHierarchy"/>
    <dgm:cxn modelId="{C123EE89-79C2-4670-97C7-4EBC7ECBBDE7}" type="presParOf" srcId="{4C8C921E-814A-491F-BF50-6973533A4044}" destId="{1576F710-31B6-46E6-AEA8-EF12CE998366}" srcOrd="0" destOrd="0" presId="urn:microsoft.com/office/officeart/2008/layout/HorizontalMultiLevelHierarchy"/>
    <dgm:cxn modelId="{0EA1B31D-926E-417B-BCB1-F165C03A1A19}" type="presParOf" srcId="{392F00C9-037E-445E-A7B0-0BEAF85AE8FA}" destId="{6B2443D2-10E8-48CD-BFED-079D7325EA7F}" srcOrd="1" destOrd="0" presId="urn:microsoft.com/office/officeart/2008/layout/HorizontalMultiLevelHierarchy"/>
    <dgm:cxn modelId="{1A3E9896-D62E-457D-9BEE-D6A4DB2B20BF}" type="presParOf" srcId="{6B2443D2-10E8-48CD-BFED-079D7325EA7F}" destId="{07C3709F-E111-4345-BFE5-772AABAF6842}" srcOrd="0" destOrd="0" presId="urn:microsoft.com/office/officeart/2008/layout/HorizontalMultiLevelHierarchy"/>
    <dgm:cxn modelId="{4B898C2F-17C0-4C95-9160-5671D77E0DF2}" type="presParOf" srcId="{6B2443D2-10E8-48CD-BFED-079D7325EA7F}" destId="{0E95525B-40A2-4324-BFD5-1141C3FBCAFB}" srcOrd="1" destOrd="0" presId="urn:microsoft.com/office/officeart/2008/layout/HorizontalMultiLevelHierarchy"/>
    <dgm:cxn modelId="{09461D65-6795-4301-8F93-07E79BA4E879}" type="presParOf" srcId="{392F00C9-037E-445E-A7B0-0BEAF85AE8FA}" destId="{A4DC117B-28E1-44FB-9669-BECD8FB5C96D}" srcOrd="2" destOrd="0" presId="urn:microsoft.com/office/officeart/2008/layout/HorizontalMultiLevelHierarchy"/>
    <dgm:cxn modelId="{CD3D054A-7B7A-4593-9936-907FCBF2D4C6}" type="presParOf" srcId="{A4DC117B-28E1-44FB-9669-BECD8FB5C96D}" destId="{0CA1FB18-037E-4F97-87CC-007F8035D91E}" srcOrd="0" destOrd="0" presId="urn:microsoft.com/office/officeart/2008/layout/HorizontalMultiLevelHierarchy"/>
    <dgm:cxn modelId="{FEAF71A0-7451-4E1E-9769-CB8D54528F39}" type="presParOf" srcId="{392F00C9-037E-445E-A7B0-0BEAF85AE8FA}" destId="{FEB62A8C-682D-4820-BD20-9532096B4A67}" srcOrd="3" destOrd="0" presId="urn:microsoft.com/office/officeart/2008/layout/HorizontalMultiLevelHierarchy"/>
    <dgm:cxn modelId="{8C871D16-B623-49DF-80E8-E3BCD5858ECC}" type="presParOf" srcId="{FEB62A8C-682D-4820-BD20-9532096B4A67}" destId="{ED6B9F0E-76C5-4341-8423-A359CDAF0161}" srcOrd="0" destOrd="0" presId="urn:microsoft.com/office/officeart/2008/layout/HorizontalMultiLevelHierarchy"/>
    <dgm:cxn modelId="{B23F2444-F731-4F31-92F7-6A3BAEF4C6B0}" type="presParOf" srcId="{FEB62A8C-682D-4820-BD20-9532096B4A67}" destId="{5A6C9EEE-AA03-4921-AF04-6067FB52DEE1}" srcOrd="1" destOrd="0" presId="urn:microsoft.com/office/officeart/2008/layout/HorizontalMultiLevelHierarchy"/>
    <dgm:cxn modelId="{A8BB275D-7D2F-4AC0-BD42-789A1A2F4EE4}" type="presParOf" srcId="{392F00C9-037E-445E-A7B0-0BEAF85AE8FA}" destId="{76F7F889-C11A-4706-961B-43B3CC1E0C9A}" srcOrd="4" destOrd="0" presId="urn:microsoft.com/office/officeart/2008/layout/HorizontalMultiLevelHierarchy"/>
    <dgm:cxn modelId="{6B4F9AF4-A2D3-4D93-BC23-8EFFE00C8C12}" type="presParOf" srcId="{76F7F889-C11A-4706-961B-43B3CC1E0C9A}" destId="{458C64D7-DA63-4163-B0C4-AA97A2B411D7}" srcOrd="0" destOrd="0" presId="urn:microsoft.com/office/officeart/2008/layout/HorizontalMultiLevelHierarchy"/>
    <dgm:cxn modelId="{0DF9BF9A-023F-4A6F-BD57-4CD432D37DDF}" type="presParOf" srcId="{392F00C9-037E-445E-A7B0-0BEAF85AE8FA}" destId="{AB69CCD3-3F14-46B1-B4A5-F8ED9698DAC0}" srcOrd="5" destOrd="0" presId="urn:microsoft.com/office/officeart/2008/layout/HorizontalMultiLevelHierarchy"/>
    <dgm:cxn modelId="{72034320-8852-4300-847A-589E47025E1C}" type="presParOf" srcId="{AB69CCD3-3F14-46B1-B4A5-F8ED9698DAC0}" destId="{E707779F-29F6-40AE-9D56-364C9A3E76B1}" srcOrd="0" destOrd="0" presId="urn:microsoft.com/office/officeart/2008/layout/HorizontalMultiLevelHierarchy"/>
    <dgm:cxn modelId="{9A922B55-3EE3-4339-A0BF-89D260970A2C}" type="presParOf" srcId="{AB69CCD3-3F14-46B1-B4A5-F8ED9698DAC0}" destId="{27E5D37E-60BC-42B9-B8F3-4D2A5FD06169}" srcOrd="1" destOrd="0" presId="urn:microsoft.com/office/officeart/2008/layout/HorizontalMultiLevelHierarchy"/>
    <dgm:cxn modelId="{3724C1CC-6C5B-4E6C-BC86-43E9CA97B4A1}" type="presParOf" srcId="{392F00C9-037E-445E-A7B0-0BEAF85AE8FA}" destId="{6EA51B55-FF79-4ADC-9159-13C50D42BD26}" srcOrd="6" destOrd="0" presId="urn:microsoft.com/office/officeart/2008/layout/HorizontalMultiLevelHierarchy"/>
    <dgm:cxn modelId="{B3758FE3-8904-4D46-B302-1E8008CF6892}" type="presParOf" srcId="{6EA51B55-FF79-4ADC-9159-13C50D42BD26}" destId="{6AB3483E-3FF4-4271-8F01-B7A6CC807373}" srcOrd="0" destOrd="0" presId="urn:microsoft.com/office/officeart/2008/layout/HorizontalMultiLevelHierarchy"/>
    <dgm:cxn modelId="{81B8B4B6-6A22-4731-9BFA-FC5D7080C658}" type="presParOf" srcId="{392F00C9-037E-445E-A7B0-0BEAF85AE8FA}" destId="{F1550556-8160-4720-8A46-E0ED3CDEED4B}" srcOrd="7" destOrd="0" presId="urn:microsoft.com/office/officeart/2008/layout/HorizontalMultiLevelHierarchy"/>
    <dgm:cxn modelId="{712AAEDB-EE50-4C62-8590-0C66E0F7B6B9}" type="presParOf" srcId="{F1550556-8160-4720-8A46-E0ED3CDEED4B}" destId="{6D64A885-B705-451C-9368-E7A75470E47D}" srcOrd="0" destOrd="0" presId="urn:microsoft.com/office/officeart/2008/layout/HorizontalMultiLevelHierarchy"/>
    <dgm:cxn modelId="{883EE7DA-CA7A-4381-B763-2F19142C2B35}" type="presParOf" srcId="{F1550556-8160-4720-8A46-E0ED3CDEED4B}" destId="{F4018901-12CF-4060-A78C-4EF52B7A1FA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3D867F-9659-49CB-BCAD-E4225221FB3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A2668EA-E769-4464-A789-3E7B6868EAE0}">
      <dgm:prSet phldrT="[Texte]" custT="1"/>
      <dgm:spPr>
        <a:solidFill>
          <a:srgbClr val="009999"/>
        </a:solidFill>
        <a:ln>
          <a:prstDash val="solid"/>
        </a:ln>
      </dgm:spPr>
      <dgm:t>
        <a:bodyPr/>
        <a:lstStyle/>
        <a:p>
          <a:r>
            <a:rPr lang="fr-FR" sz="2800" dirty="0" smtClean="0">
              <a:solidFill>
                <a:schemeClr val="tx1"/>
              </a:solidFill>
            </a:rPr>
            <a:t>SHS</a:t>
          </a:r>
          <a:endParaRPr lang="fr-FR" sz="2800" dirty="0">
            <a:solidFill>
              <a:schemeClr val="tx1"/>
            </a:solidFill>
          </a:endParaRPr>
        </a:p>
      </dgm:t>
    </dgm:pt>
    <dgm:pt modelId="{822A10A8-E85C-4A94-BA7C-0778BDF5DAF2}" type="parTrans" cxnId="{914E4F18-1409-4840-A8C5-89986B4223FE}">
      <dgm:prSet/>
      <dgm:spPr/>
      <dgm:t>
        <a:bodyPr/>
        <a:lstStyle/>
        <a:p>
          <a:endParaRPr lang="fr-FR"/>
        </a:p>
      </dgm:t>
    </dgm:pt>
    <dgm:pt modelId="{6877F631-4505-4200-9F9B-056BF7EDFF69}" type="sibTrans" cxnId="{914E4F18-1409-4840-A8C5-89986B4223FE}">
      <dgm:prSet/>
      <dgm:spPr/>
      <dgm:t>
        <a:bodyPr/>
        <a:lstStyle/>
        <a:p>
          <a:endParaRPr lang="fr-FR"/>
        </a:p>
      </dgm:t>
    </dgm:pt>
    <dgm:pt modelId="{CCB28320-1BC4-4C9D-9CD4-F424BF98278C}">
      <dgm:prSet phldrT="[Texte]" custT="1"/>
      <dgm:spPr>
        <a:solidFill>
          <a:schemeClr val="accent3">
            <a:lumMod val="20000"/>
            <a:lumOff val="80000"/>
          </a:schemeClr>
        </a:solidFill>
        <a:ln>
          <a:prstDash val="solid"/>
        </a:ln>
      </dgm:spPr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Professional English</a:t>
          </a:r>
          <a:endParaRPr lang="fr-FR" sz="2400" dirty="0">
            <a:solidFill>
              <a:schemeClr val="tx1"/>
            </a:solidFill>
          </a:endParaRPr>
        </a:p>
      </dgm:t>
    </dgm:pt>
    <dgm:pt modelId="{602B2A8B-C4D6-486C-A06F-C7840336E0EB}" type="parTrans" cxnId="{BDE2DDAA-BCB7-47D9-B868-BE8E3F049352}">
      <dgm:prSet/>
      <dgm:spPr/>
      <dgm:t>
        <a:bodyPr/>
        <a:lstStyle/>
        <a:p>
          <a:endParaRPr lang="fr-FR"/>
        </a:p>
      </dgm:t>
    </dgm:pt>
    <dgm:pt modelId="{79382985-8B8A-442A-9CD0-24AF98134702}" type="sibTrans" cxnId="{BDE2DDAA-BCB7-47D9-B868-BE8E3F049352}">
      <dgm:prSet/>
      <dgm:spPr/>
      <dgm:t>
        <a:bodyPr/>
        <a:lstStyle/>
        <a:p>
          <a:endParaRPr lang="fr-FR"/>
        </a:p>
      </dgm:t>
    </dgm:pt>
    <dgm:pt modelId="{8A71D711-7B27-462C-8744-4FA2A461B75E}">
      <dgm:prSet phldrT="[Texte]" custT="1"/>
      <dgm:spPr>
        <a:solidFill>
          <a:schemeClr val="accent2">
            <a:lumMod val="20000"/>
            <a:lumOff val="80000"/>
          </a:schemeClr>
        </a:solidFill>
        <a:ln>
          <a:prstDash val="solid"/>
        </a:ln>
      </dgm:spPr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Sport</a:t>
          </a:r>
          <a:endParaRPr lang="fr-FR" sz="2400" dirty="0">
            <a:solidFill>
              <a:schemeClr val="tx1"/>
            </a:solidFill>
          </a:endParaRPr>
        </a:p>
      </dgm:t>
    </dgm:pt>
    <dgm:pt modelId="{CEFFB15A-7A6B-4206-B93E-23EB61387BDD}" type="parTrans" cxnId="{B014E6B6-DDE8-405A-8F02-E39A362DC216}">
      <dgm:prSet/>
      <dgm:spPr/>
      <dgm:t>
        <a:bodyPr/>
        <a:lstStyle/>
        <a:p>
          <a:endParaRPr lang="fr-FR"/>
        </a:p>
      </dgm:t>
    </dgm:pt>
    <dgm:pt modelId="{59D6FB0B-E7DE-4E52-8ABE-F608CCBB5942}" type="sibTrans" cxnId="{B014E6B6-DDE8-405A-8F02-E39A362DC216}">
      <dgm:prSet/>
      <dgm:spPr/>
      <dgm:t>
        <a:bodyPr/>
        <a:lstStyle/>
        <a:p>
          <a:endParaRPr lang="fr-FR"/>
        </a:p>
      </dgm:t>
    </dgm:pt>
    <dgm:pt modelId="{FD79F418-0007-4246-8174-05845F68BAAE}">
      <dgm:prSet phldrT="[Texte]" custT="1"/>
      <dgm:spPr>
        <a:solidFill>
          <a:schemeClr val="accent3">
            <a:lumMod val="20000"/>
            <a:lumOff val="80000"/>
          </a:schemeClr>
        </a:solidFill>
        <a:ln>
          <a:prstDash val="solid"/>
        </a:ln>
      </dgm:spPr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Second  </a:t>
          </a:r>
          <a:r>
            <a:rPr lang="fr-FR" sz="2400" dirty="0" err="1" smtClean="0">
              <a:solidFill>
                <a:schemeClr val="tx1"/>
              </a:solidFill>
            </a:rPr>
            <a:t>Language</a:t>
          </a:r>
          <a:endParaRPr lang="fr-FR" sz="2400" dirty="0">
            <a:solidFill>
              <a:schemeClr val="tx1"/>
            </a:solidFill>
          </a:endParaRPr>
        </a:p>
      </dgm:t>
    </dgm:pt>
    <dgm:pt modelId="{212C444B-B1FA-4EEB-8C82-9117FE6D7594}" type="parTrans" cxnId="{B1A1C2B5-B366-4EA4-8FBD-6744C6EEDA96}">
      <dgm:prSet/>
      <dgm:spPr/>
      <dgm:t>
        <a:bodyPr/>
        <a:lstStyle/>
        <a:p>
          <a:endParaRPr lang="fr-FR"/>
        </a:p>
      </dgm:t>
    </dgm:pt>
    <dgm:pt modelId="{D07F42BC-A487-4FC0-9A91-33CFE7E22FCD}" type="sibTrans" cxnId="{B1A1C2B5-B366-4EA4-8FBD-6744C6EEDA96}">
      <dgm:prSet/>
      <dgm:spPr/>
      <dgm:t>
        <a:bodyPr/>
        <a:lstStyle/>
        <a:p>
          <a:endParaRPr lang="fr-FR"/>
        </a:p>
      </dgm:t>
    </dgm:pt>
    <dgm:pt modelId="{7EA820F1-FB36-4543-A027-C0C2ECAF79ED}">
      <dgm:prSet phldrT="[Texte]" custT="1"/>
      <dgm:spPr>
        <a:solidFill>
          <a:srgbClr val="FFFFCC"/>
        </a:solidFill>
        <a:ln>
          <a:solidFill>
            <a:schemeClr val="tx1"/>
          </a:solidFill>
          <a:prstDash val="solid"/>
        </a:ln>
      </dgm:spPr>
      <dgm:t>
        <a:bodyPr/>
        <a:lstStyle/>
        <a:p>
          <a:r>
            <a:rPr lang="fr-FR" sz="2400" dirty="0" smtClean="0">
              <a:solidFill>
                <a:schemeClr val="tx1"/>
              </a:solidFill>
            </a:rPr>
            <a:t>Leadership &amp; Management </a:t>
          </a:r>
          <a:endParaRPr lang="fr-FR" sz="2400" dirty="0">
            <a:solidFill>
              <a:schemeClr val="tx1"/>
            </a:solidFill>
          </a:endParaRPr>
        </a:p>
      </dgm:t>
    </dgm:pt>
    <dgm:pt modelId="{C29D3657-C6FB-4554-B55A-1BD3B5BA00BF}" type="sibTrans" cxnId="{F3BC7129-7C7B-41F1-9E38-4EFB56DBA265}">
      <dgm:prSet/>
      <dgm:spPr/>
      <dgm:t>
        <a:bodyPr/>
        <a:lstStyle/>
        <a:p>
          <a:endParaRPr lang="fr-FR"/>
        </a:p>
      </dgm:t>
    </dgm:pt>
    <dgm:pt modelId="{406F98C9-54CD-43AD-838E-5AC87D2C45C6}" type="parTrans" cxnId="{F3BC7129-7C7B-41F1-9E38-4EFB56DBA265}">
      <dgm:prSet/>
      <dgm:spPr/>
      <dgm:t>
        <a:bodyPr/>
        <a:lstStyle/>
        <a:p>
          <a:endParaRPr lang="fr-FR"/>
        </a:p>
      </dgm:t>
    </dgm:pt>
    <dgm:pt modelId="{37E88C36-BB42-4184-A2A1-B69FD76F1FF3}" type="pres">
      <dgm:prSet presAssocID="{963D867F-9659-49CB-BCAD-E4225221FB3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4CF6801-C60B-46E3-879A-6383B8F8533D}" type="pres">
      <dgm:prSet presAssocID="{EA2668EA-E769-4464-A789-3E7B6868EAE0}" presName="root1" presStyleCnt="0"/>
      <dgm:spPr/>
    </dgm:pt>
    <dgm:pt modelId="{EDDAF8F5-C700-494E-A165-950E81079B03}" type="pres">
      <dgm:prSet presAssocID="{EA2668EA-E769-4464-A789-3E7B6868EAE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92F00C9-037E-445E-A7B0-0BEAF85AE8FA}" type="pres">
      <dgm:prSet presAssocID="{EA2668EA-E769-4464-A789-3E7B6868EAE0}" presName="level2hierChild" presStyleCnt="0"/>
      <dgm:spPr/>
    </dgm:pt>
    <dgm:pt modelId="{4C8C921E-814A-491F-BF50-6973533A4044}" type="pres">
      <dgm:prSet presAssocID="{602B2A8B-C4D6-486C-A06F-C7840336E0EB}" presName="conn2-1" presStyleLbl="parChTrans1D2" presStyleIdx="0" presStyleCnt="4"/>
      <dgm:spPr/>
      <dgm:t>
        <a:bodyPr/>
        <a:lstStyle/>
        <a:p>
          <a:endParaRPr lang="fr-FR"/>
        </a:p>
      </dgm:t>
    </dgm:pt>
    <dgm:pt modelId="{1576F710-31B6-46E6-AEA8-EF12CE998366}" type="pres">
      <dgm:prSet presAssocID="{602B2A8B-C4D6-486C-A06F-C7840336E0EB}" presName="connTx" presStyleLbl="parChTrans1D2" presStyleIdx="0" presStyleCnt="4"/>
      <dgm:spPr/>
      <dgm:t>
        <a:bodyPr/>
        <a:lstStyle/>
        <a:p>
          <a:endParaRPr lang="fr-FR"/>
        </a:p>
      </dgm:t>
    </dgm:pt>
    <dgm:pt modelId="{6B2443D2-10E8-48CD-BFED-079D7325EA7F}" type="pres">
      <dgm:prSet presAssocID="{CCB28320-1BC4-4C9D-9CD4-F424BF98278C}" presName="root2" presStyleCnt="0"/>
      <dgm:spPr/>
    </dgm:pt>
    <dgm:pt modelId="{07C3709F-E111-4345-BFE5-772AABAF6842}" type="pres">
      <dgm:prSet presAssocID="{CCB28320-1BC4-4C9D-9CD4-F424BF98278C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0E95525B-40A2-4324-BFD5-1141C3FBCAFB}" type="pres">
      <dgm:prSet presAssocID="{CCB28320-1BC4-4C9D-9CD4-F424BF98278C}" presName="level3hierChild" presStyleCnt="0"/>
      <dgm:spPr/>
    </dgm:pt>
    <dgm:pt modelId="{A4DC117B-28E1-44FB-9669-BECD8FB5C96D}" type="pres">
      <dgm:prSet presAssocID="{212C444B-B1FA-4EEB-8C82-9117FE6D7594}" presName="conn2-1" presStyleLbl="parChTrans1D2" presStyleIdx="1" presStyleCnt="4"/>
      <dgm:spPr/>
      <dgm:t>
        <a:bodyPr/>
        <a:lstStyle/>
        <a:p>
          <a:endParaRPr lang="fr-FR"/>
        </a:p>
      </dgm:t>
    </dgm:pt>
    <dgm:pt modelId="{0CA1FB18-037E-4F97-87CC-007F8035D91E}" type="pres">
      <dgm:prSet presAssocID="{212C444B-B1FA-4EEB-8C82-9117FE6D7594}" presName="connTx" presStyleLbl="parChTrans1D2" presStyleIdx="1" presStyleCnt="4"/>
      <dgm:spPr/>
      <dgm:t>
        <a:bodyPr/>
        <a:lstStyle/>
        <a:p>
          <a:endParaRPr lang="fr-FR"/>
        </a:p>
      </dgm:t>
    </dgm:pt>
    <dgm:pt modelId="{FEB62A8C-682D-4820-BD20-9532096B4A67}" type="pres">
      <dgm:prSet presAssocID="{FD79F418-0007-4246-8174-05845F68BAAE}" presName="root2" presStyleCnt="0"/>
      <dgm:spPr/>
    </dgm:pt>
    <dgm:pt modelId="{ED6B9F0E-76C5-4341-8423-A359CDAF0161}" type="pres">
      <dgm:prSet presAssocID="{FD79F418-0007-4246-8174-05845F68BAAE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A6C9EEE-AA03-4921-AF04-6067FB52DEE1}" type="pres">
      <dgm:prSet presAssocID="{FD79F418-0007-4246-8174-05845F68BAAE}" presName="level3hierChild" presStyleCnt="0"/>
      <dgm:spPr/>
    </dgm:pt>
    <dgm:pt modelId="{76F7F889-C11A-4706-961B-43B3CC1E0C9A}" type="pres">
      <dgm:prSet presAssocID="{406F98C9-54CD-43AD-838E-5AC87D2C45C6}" presName="conn2-1" presStyleLbl="parChTrans1D2" presStyleIdx="2" presStyleCnt="4"/>
      <dgm:spPr/>
      <dgm:t>
        <a:bodyPr/>
        <a:lstStyle/>
        <a:p>
          <a:endParaRPr lang="fr-FR"/>
        </a:p>
      </dgm:t>
    </dgm:pt>
    <dgm:pt modelId="{458C64D7-DA63-4163-B0C4-AA97A2B411D7}" type="pres">
      <dgm:prSet presAssocID="{406F98C9-54CD-43AD-838E-5AC87D2C45C6}" presName="connTx" presStyleLbl="parChTrans1D2" presStyleIdx="2" presStyleCnt="4"/>
      <dgm:spPr/>
      <dgm:t>
        <a:bodyPr/>
        <a:lstStyle/>
        <a:p>
          <a:endParaRPr lang="fr-FR"/>
        </a:p>
      </dgm:t>
    </dgm:pt>
    <dgm:pt modelId="{AB69CCD3-3F14-46B1-B4A5-F8ED9698DAC0}" type="pres">
      <dgm:prSet presAssocID="{7EA820F1-FB36-4543-A027-C0C2ECAF79ED}" presName="root2" presStyleCnt="0"/>
      <dgm:spPr/>
    </dgm:pt>
    <dgm:pt modelId="{E707779F-29F6-40AE-9D56-364C9A3E76B1}" type="pres">
      <dgm:prSet presAssocID="{7EA820F1-FB36-4543-A027-C0C2ECAF79ED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7E5D37E-60BC-42B9-B8F3-4D2A5FD06169}" type="pres">
      <dgm:prSet presAssocID="{7EA820F1-FB36-4543-A027-C0C2ECAF79ED}" presName="level3hierChild" presStyleCnt="0"/>
      <dgm:spPr/>
    </dgm:pt>
    <dgm:pt modelId="{6EA51B55-FF79-4ADC-9159-13C50D42BD26}" type="pres">
      <dgm:prSet presAssocID="{CEFFB15A-7A6B-4206-B93E-23EB61387BDD}" presName="conn2-1" presStyleLbl="parChTrans1D2" presStyleIdx="3" presStyleCnt="4"/>
      <dgm:spPr/>
      <dgm:t>
        <a:bodyPr/>
        <a:lstStyle/>
        <a:p>
          <a:endParaRPr lang="fr-FR"/>
        </a:p>
      </dgm:t>
    </dgm:pt>
    <dgm:pt modelId="{6AB3483E-3FF4-4271-8F01-B7A6CC807373}" type="pres">
      <dgm:prSet presAssocID="{CEFFB15A-7A6B-4206-B93E-23EB61387BDD}" presName="connTx" presStyleLbl="parChTrans1D2" presStyleIdx="3" presStyleCnt="4"/>
      <dgm:spPr/>
      <dgm:t>
        <a:bodyPr/>
        <a:lstStyle/>
        <a:p>
          <a:endParaRPr lang="fr-FR"/>
        </a:p>
      </dgm:t>
    </dgm:pt>
    <dgm:pt modelId="{F1550556-8160-4720-8A46-E0ED3CDEED4B}" type="pres">
      <dgm:prSet presAssocID="{8A71D711-7B27-462C-8744-4FA2A461B75E}" presName="root2" presStyleCnt="0"/>
      <dgm:spPr/>
    </dgm:pt>
    <dgm:pt modelId="{6D64A885-B705-451C-9368-E7A75470E47D}" type="pres">
      <dgm:prSet presAssocID="{8A71D711-7B27-462C-8744-4FA2A461B75E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F4018901-12CF-4060-A78C-4EF52B7A1FAA}" type="pres">
      <dgm:prSet presAssocID="{8A71D711-7B27-462C-8744-4FA2A461B75E}" presName="level3hierChild" presStyleCnt="0"/>
      <dgm:spPr/>
    </dgm:pt>
  </dgm:ptLst>
  <dgm:cxnLst>
    <dgm:cxn modelId="{FEF774F5-4BE8-4418-AF0E-FAA7190D9035}" type="presOf" srcId="{212C444B-B1FA-4EEB-8C82-9117FE6D7594}" destId="{0CA1FB18-037E-4F97-87CC-007F8035D91E}" srcOrd="1" destOrd="0" presId="urn:microsoft.com/office/officeart/2008/layout/HorizontalMultiLevelHierarchy"/>
    <dgm:cxn modelId="{E18E526D-847F-46F4-AA8D-8BA4299FBBA1}" type="presOf" srcId="{602B2A8B-C4D6-486C-A06F-C7840336E0EB}" destId="{4C8C921E-814A-491F-BF50-6973533A4044}" srcOrd="0" destOrd="0" presId="urn:microsoft.com/office/officeart/2008/layout/HorizontalMultiLevelHierarchy"/>
    <dgm:cxn modelId="{914E4F18-1409-4840-A8C5-89986B4223FE}" srcId="{963D867F-9659-49CB-BCAD-E4225221FB3F}" destId="{EA2668EA-E769-4464-A789-3E7B6868EAE0}" srcOrd="0" destOrd="0" parTransId="{822A10A8-E85C-4A94-BA7C-0778BDF5DAF2}" sibTransId="{6877F631-4505-4200-9F9B-056BF7EDFF69}"/>
    <dgm:cxn modelId="{52668587-6056-4058-AF3B-F563AC654A29}" type="presOf" srcId="{8A71D711-7B27-462C-8744-4FA2A461B75E}" destId="{6D64A885-B705-451C-9368-E7A75470E47D}" srcOrd="0" destOrd="0" presId="urn:microsoft.com/office/officeart/2008/layout/HorizontalMultiLevelHierarchy"/>
    <dgm:cxn modelId="{0D6FCFD3-175D-4ABF-862A-5DB5851158B0}" type="presOf" srcId="{EA2668EA-E769-4464-A789-3E7B6868EAE0}" destId="{EDDAF8F5-C700-494E-A165-950E81079B03}" srcOrd="0" destOrd="0" presId="urn:microsoft.com/office/officeart/2008/layout/HorizontalMultiLevelHierarchy"/>
    <dgm:cxn modelId="{42A77715-87D1-4130-A0DC-4BC3306D1137}" type="presOf" srcId="{CEFFB15A-7A6B-4206-B93E-23EB61387BDD}" destId="{6EA51B55-FF79-4ADC-9159-13C50D42BD26}" srcOrd="0" destOrd="0" presId="urn:microsoft.com/office/officeart/2008/layout/HorizontalMultiLevelHierarchy"/>
    <dgm:cxn modelId="{E9FB8B1E-8FBB-411C-B108-632F1FF8C25E}" type="presOf" srcId="{406F98C9-54CD-43AD-838E-5AC87D2C45C6}" destId="{458C64D7-DA63-4163-B0C4-AA97A2B411D7}" srcOrd="1" destOrd="0" presId="urn:microsoft.com/office/officeart/2008/layout/HorizontalMultiLevelHierarchy"/>
    <dgm:cxn modelId="{B1A1C2B5-B366-4EA4-8FBD-6744C6EEDA96}" srcId="{EA2668EA-E769-4464-A789-3E7B6868EAE0}" destId="{FD79F418-0007-4246-8174-05845F68BAAE}" srcOrd="1" destOrd="0" parTransId="{212C444B-B1FA-4EEB-8C82-9117FE6D7594}" sibTransId="{D07F42BC-A487-4FC0-9A91-33CFE7E22FCD}"/>
    <dgm:cxn modelId="{2D70359E-FDA2-4A9E-AD19-88E889497DE5}" type="presOf" srcId="{7EA820F1-FB36-4543-A027-C0C2ECAF79ED}" destId="{E707779F-29F6-40AE-9D56-364C9A3E76B1}" srcOrd="0" destOrd="0" presId="urn:microsoft.com/office/officeart/2008/layout/HorizontalMultiLevelHierarchy"/>
    <dgm:cxn modelId="{AAA9DCC0-999A-4784-BB10-D637FEDA8283}" type="presOf" srcId="{CCB28320-1BC4-4C9D-9CD4-F424BF98278C}" destId="{07C3709F-E111-4345-BFE5-772AABAF6842}" srcOrd="0" destOrd="0" presId="urn:microsoft.com/office/officeart/2008/layout/HorizontalMultiLevelHierarchy"/>
    <dgm:cxn modelId="{D1A096EB-EB3F-4146-8048-EFAF3552308B}" type="presOf" srcId="{602B2A8B-C4D6-486C-A06F-C7840336E0EB}" destId="{1576F710-31B6-46E6-AEA8-EF12CE998366}" srcOrd="1" destOrd="0" presId="urn:microsoft.com/office/officeart/2008/layout/HorizontalMultiLevelHierarchy"/>
    <dgm:cxn modelId="{BDE2DDAA-BCB7-47D9-B868-BE8E3F049352}" srcId="{EA2668EA-E769-4464-A789-3E7B6868EAE0}" destId="{CCB28320-1BC4-4C9D-9CD4-F424BF98278C}" srcOrd="0" destOrd="0" parTransId="{602B2A8B-C4D6-486C-A06F-C7840336E0EB}" sibTransId="{79382985-8B8A-442A-9CD0-24AF98134702}"/>
    <dgm:cxn modelId="{AB7B9801-C111-4F3D-98D4-DD5F598845AC}" type="presOf" srcId="{406F98C9-54CD-43AD-838E-5AC87D2C45C6}" destId="{76F7F889-C11A-4706-961B-43B3CC1E0C9A}" srcOrd="0" destOrd="0" presId="urn:microsoft.com/office/officeart/2008/layout/HorizontalMultiLevelHierarchy"/>
    <dgm:cxn modelId="{B014E6B6-DDE8-405A-8F02-E39A362DC216}" srcId="{EA2668EA-E769-4464-A789-3E7B6868EAE0}" destId="{8A71D711-7B27-462C-8744-4FA2A461B75E}" srcOrd="3" destOrd="0" parTransId="{CEFFB15A-7A6B-4206-B93E-23EB61387BDD}" sibTransId="{59D6FB0B-E7DE-4E52-8ABE-F608CCBB5942}"/>
    <dgm:cxn modelId="{CE93CFB0-273F-4AEA-ADD8-5A8B30BE3811}" type="presOf" srcId="{212C444B-B1FA-4EEB-8C82-9117FE6D7594}" destId="{A4DC117B-28E1-44FB-9669-BECD8FB5C96D}" srcOrd="0" destOrd="0" presId="urn:microsoft.com/office/officeart/2008/layout/HorizontalMultiLevelHierarchy"/>
    <dgm:cxn modelId="{783FE5A9-9144-47B2-A229-5BB69009CEFD}" type="presOf" srcId="{FD79F418-0007-4246-8174-05845F68BAAE}" destId="{ED6B9F0E-76C5-4341-8423-A359CDAF0161}" srcOrd="0" destOrd="0" presId="urn:microsoft.com/office/officeart/2008/layout/HorizontalMultiLevelHierarchy"/>
    <dgm:cxn modelId="{1885738D-AA2D-4161-9C91-4F5C27C0C6E4}" type="presOf" srcId="{CEFFB15A-7A6B-4206-B93E-23EB61387BDD}" destId="{6AB3483E-3FF4-4271-8F01-B7A6CC807373}" srcOrd="1" destOrd="0" presId="urn:microsoft.com/office/officeart/2008/layout/HorizontalMultiLevelHierarchy"/>
    <dgm:cxn modelId="{15007C18-C5F8-4697-96E5-6AF7550B88BD}" type="presOf" srcId="{963D867F-9659-49CB-BCAD-E4225221FB3F}" destId="{37E88C36-BB42-4184-A2A1-B69FD76F1FF3}" srcOrd="0" destOrd="0" presId="urn:microsoft.com/office/officeart/2008/layout/HorizontalMultiLevelHierarchy"/>
    <dgm:cxn modelId="{F3BC7129-7C7B-41F1-9E38-4EFB56DBA265}" srcId="{EA2668EA-E769-4464-A789-3E7B6868EAE0}" destId="{7EA820F1-FB36-4543-A027-C0C2ECAF79ED}" srcOrd="2" destOrd="0" parTransId="{406F98C9-54CD-43AD-838E-5AC87D2C45C6}" sibTransId="{C29D3657-C6FB-4554-B55A-1BD3B5BA00BF}"/>
    <dgm:cxn modelId="{9765A9E4-EC3A-4BB9-B29A-E9AE7E972A2F}" type="presParOf" srcId="{37E88C36-BB42-4184-A2A1-B69FD76F1FF3}" destId="{34CF6801-C60B-46E3-879A-6383B8F8533D}" srcOrd="0" destOrd="0" presId="urn:microsoft.com/office/officeart/2008/layout/HorizontalMultiLevelHierarchy"/>
    <dgm:cxn modelId="{E802D2D6-85DF-45AF-B477-C4184678AA22}" type="presParOf" srcId="{34CF6801-C60B-46E3-879A-6383B8F8533D}" destId="{EDDAF8F5-C700-494E-A165-950E81079B03}" srcOrd="0" destOrd="0" presId="urn:microsoft.com/office/officeart/2008/layout/HorizontalMultiLevelHierarchy"/>
    <dgm:cxn modelId="{C1BEF26D-8E32-4C24-AF4B-49702E6D52B8}" type="presParOf" srcId="{34CF6801-C60B-46E3-879A-6383B8F8533D}" destId="{392F00C9-037E-445E-A7B0-0BEAF85AE8FA}" srcOrd="1" destOrd="0" presId="urn:microsoft.com/office/officeart/2008/layout/HorizontalMultiLevelHierarchy"/>
    <dgm:cxn modelId="{C12156F5-E2A4-491C-BC14-53385312523C}" type="presParOf" srcId="{392F00C9-037E-445E-A7B0-0BEAF85AE8FA}" destId="{4C8C921E-814A-491F-BF50-6973533A4044}" srcOrd="0" destOrd="0" presId="urn:microsoft.com/office/officeart/2008/layout/HorizontalMultiLevelHierarchy"/>
    <dgm:cxn modelId="{4F4A4030-7F09-441E-8109-F4B1BFB78B3C}" type="presParOf" srcId="{4C8C921E-814A-491F-BF50-6973533A4044}" destId="{1576F710-31B6-46E6-AEA8-EF12CE998366}" srcOrd="0" destOrd="0" presId="urn:microsoft.com/office/officeart/2008/layout/HorizontalMultiLevelHierarchy"/>
    <dgm:cxn modelId="{DEC4811B-C609-4ECE-904B-CFF1336D8EEF}" type="presParOf" srcId="{392F00C9-037E-445E-A7B0-0BEAF85AE8FA}" destId="{6B2443D2-10E8-48CD-BFED-079D7325EA7F}" srcOrd="1" destOrd="0" presId="urn:microsoft.com/office/officeart/2008/layout/HorizontalMultiLevelHierarchy"/>
    <dgm:cxn modelId="{03BDAE0F-A9CE-4AEA-BF1B-0C06E30D8C13}" type="presParOf" srcId="{6B2443D2-10E8-48CD-BFED-079D7325EA7F}" destId="{07C3709F-E111-4345-BFE5-772AABAF6842}" srcOrd="0" destOrd="0" presId="urn:microsoft.com/office/officeart/2008/layout/HorizontalMultiLevelHierarchy"/>
    <dgm:cxn modelId="{DC07AD94-04F4-40BA-B148-41840CFD976E}" type="presParOf" srcId="{6B2443D2-10E8-48CD-BFED-079D7325EA7F}" destId="{0E95525B-40A2-4324-BFD5-1141C3FBCAFB}" srcOrd="1" destOrd="0" presId="urn:microsoft.com/office/officeart/2008/layout/HorizontalMultiLevelHierarchy"/>
    <dgm:cxn modelId="{A9BB222F-5E3F-46EF-916E-D5B1D4790508}" type="presParOf" srcId="{392F00C9-037E-445E-A7B0-0BEAF85AE8FA}" destId="{A4DC117B-28E1-44FB-9669-BECD8FB5C96D}" srcOrd="2" destOrd="0" presId="urn:microsoft.com/office/officeart/2008/layout/HorizontalMultiLevelHierarchy"/>
    <dgm:cxn modelId="{1A3650E9-5A48-41CD-8265-B25CB0AA6C62}" type="presParOf" srcId="{A4DC117B-28E1-44FB-9669-BECD8FB5C96D}" destId="{0CA1FB18-037E-4F97-87CC-007F8035D91E}" srcOrd="0" destOrd="0" presId="urn:microsoft.com/office/officeart/2008/layout/HorizontalMultiLevelHierarchy"/>
    <dgm:cxn modelId="{BC7B22ED-9FB5-4FA4-A645-73D188A297E8}" type="presParOf" srcId="{392F00C9-037E-445E-A7B0-0BEAF85AE8FA}" destId="{FEB62A8C-682D-4820-BD20-9532096B4A67}" srcOrd="3" destOrd="0" presId="urn:microsoft.com/office/officeart/2008/layout/HorizontalMultiLevelHierarchy"/>
    <dgm:cxn modelId="{5591DEDB-D2C8-4722-9CCE-9147E477B5E5}" type="presParOf" srcId="{FEB62A8C-682D-4820-BD20-9532096B4A67}" destId="{ED6B9F0E-76C5-4341-8423-A359CDAF0161}" srcOrd="0" destOrd="0" presId="urn:microsoft.com/office/officeart/2008/layout/HorizontalMultiLevelHierarchy"/>
    <dgm:cxn modelId="{9E1A0BC9-6FAD-4ABE-BCB9-3DB51D406953}" type="presParOf" srcId="{FEB62A8C-682D-4820-BD20-9532096B4A67}" destId="{5A6C9EEE-AA03-4921-AF04-6067FB52DEE1}" srcOrd="1" destOrd="0" presId="urn:microsoft.com/office/officeart/2008/layout/HorizontalMultiLevelHierarchy"/>
    <dgm:cxn modelId="{A5AA4F23-BE2B-4358-A861-CF75DCBAF69E}" type="presParOf" srcId="{392F00C9-037E-445E-A7B0-0BEAF85AE8FA}" destId="{76F7F889-C11A-4706-961B-43B3CC1E0C9A}" srcOrd="4" destOrd="0" presId="urn:microsoft.com/office/officeart/2008/layout/HorizontalMultiLevelHierarchy"/>
    <dgm:cxn modelId="{529235A0-6EE3-468D-AB7A-92B4E751DD33}" type="presParOf" srcId="{76F7F889-C11A-4706-961B-43B3CC1E0C9A}" destId="{458C64D7-DA63-4163-B0C4-AA97A2B411D7}" srcOrd="0" destOrd="0" presId="urn:microsoft.com/office/officeart/2008/layout/HorizontalMultiLevelHierarchy"/>
    <dgm:cxn modelId="{B85B13AC-1170-418C-BE8F-D25B4020A889}" type="presParOf" srcId="{392F00C9-037E-445E-A7B0-0BEAF85AE8FA}" destId="{AB69CCD3-3F14-46B1-B4A5-F8ED9698DAC0}" srcOrd="5" destOrd="0" presId="urn:microsoft.com/office/officeart/2008/layout/HorizontalMultiLevelHierarchy"/>
    <dgm:cxn modelId="{43C93CA2-4D09-4169-ACC2-97DE371CB0FC}" type="presParOf" srcId="{AB69CCD3-3F14-46B1-B4A5-F8ED9698DAC0}" destId="{E707779F-29F6-40AE-9D56-364C9A3E76B1}" srcOrd="0" destOrd="0" presId="urn:microsoft.com/office/officeart/2008/layout/HorizontalMultiLevelHierarchy"/>
    <dgm:cxn modelId="{B7FAD2C3-55EB-4FA5-9047-44F8650ACE70}" type="presParOf" srcId="{AB69CCD3-3F14-46B1-B4A5-F8ED9698DAC0}" destId="{27E5D37E-60BC-42B9-B8F3-4D2A5FD06169}" srcOrd="1" destOrd="0" presId="urn:microsoft.com/office/officeart/2008/layout/HorizontalMultiLevelHierarchy"/>
    <dgm:cxn modelId="{0DF6957A-4F80-48A7-9FAB-12FCA6C50C10}" type="presParOf" srcId="{392F00C9-037E-445E-A7B0-0BEAF85AE8FA}" destId="{6EA51B55-FF79-4ADC-9159-13C50D42BD26}" srcOrd="6" destOrd="0" presId="urn:microsoft.com/office/officeart/2008/layout/HorizontalMultiLevelHierarchy"/>
    <dgm:cxn modelId="{91070BAA-4668-4698-9D7C-76F3C58B864C}" type="presParOf" srcId="{6EA51B55-FF79-4ADC-9159-13C50D42BD26}" destId="{6AB3483E-3FF4-4271-8F01-B7A6CC807373}" srcOrd="0" destOrd="0" presId="urn:microsoft.com/office/officeart/2008/layout/HorizontalMultiLevelHierarchy"/>
    <dgm:cxn modelId="{64DF37C3-1102-42E5-BF2B-A9FFE304AAF4}" type="presParOf" srcId="{392F00C9-037E-445E-A7B0-0BEAF85AE8FA}" destId="{F1550556-8160-4720-8A46-E0ED3CDEED4B}" srcOrd="7" destOrd="0" presId="urn:microsoft.com/office/officeart/2008/layout/HorizontalMultiLevelHierarchy"/>
    <dgm:cxn modelId="{73D0C873-E554-457C-B745-C13C4C5783CB}" type="presParOf" srcId="{F1550556-8160-4720-8A46-E0ED3CDEED4B}" destId="{6D64A885-B705-451C-9368-E7A75470E47D}" srcOrd="0" destOrd="0" presId="urn:microsoft.com/office/officeart/2008/layout/HorizontalMultiLevelHierarchy"/>
    <dgm:cxn modelId="{9729B405-DE31-4706-B74B-F19859D756A2}" type="presParOf" srcId="{F1550556-8160-4720-8A46-E0ED3CDEED4B}" destId="{F4018901-12CF-4060-A78C-4EF52B7A1FA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51B55-FF79-4ADC-9159-13C50D42BD26}">
      <dsp:nvSpPr>
        <dsp:cNvPr id="0" name=""/>
        <dsp:cNvSpPr/>
      </dsp:nvSpPr>
      <dsp:spPr>
        <a:xfrm>
          <a:off x="1914469" y="2032000"/>
          <a:ext cx="506536" cy="1447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268" y="0"/>
              </a:lnTo>
              <a:lnTo>
                <a:pt x="253268" y="1447800"/>
              </a:lnTo>
              <a:lnTo>
                <a:pt x="506536" y="14478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129391" y="2717553"/>
        <a:ext cx="76692" cy="76692"/>
      </dsp:txXfrm>
    </dsp:sp>
    <dsp:sp modelId="{76F7F889-C11A-4706-961B-43B3CC1E0C9A}">
      <dsp:nvSpPr>
        <dsp:cNvPr id="0" name=""/>
        <dsp:cNvSpPr/>
      </dsp:nvSpPr>
      <dsp:spPr>
        <a:xfrm>
          <a:off x="1914469" y="2032000"/>
          <a:ext cx="506536" cy="482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268" y="0"/>
              </a:lnTo>
              <a:lnTo>
                <a:pt x="253268" y="482599"/>
              </a:lnTo>
              <a:lnTo>
                <a:pt x="506536" y="4825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150246" y="2255809"/>
        <a:ext cx="34981" cy="34981"/>
      </dsp:txXfrm>
    </dsp:sp>
    <dsp:sp modelId="{A4DC117B-28E1-44FB-9669-BECD8FB5C96D}">
      <dsp:nvSpPr>
        <dsp:cNvPr id="0" name=""/>
        <dsp:cNvSpPr/>
      </dsp:nvSpPr>
      <dsp:spPr>
        <a:xfrm>
          <a:off x="1914469" y="1549399"/>
          <a:ext cx="506536" cy="482600"/>
        </a:xfrm>
        <a:custGeom>
          <a:avLst/>
          <a:gdLst/>
          <a:ahLst/>
          <a:cxnLst/>
          <a:rect l="0" t="0" r="0" b="0"/>
          <a:pathLst>
            <a:path>
              <a:moveTo>
                <a:pt x="0" y="482600"/>
              </a:moveTo>
              <a:lnTo>
                <a:pt x="253268" y="482600"/>
              </a:lnTo>
              <a:lnTo>
                <a:pt x="253268" y="0"/>
              </a:lnTo>
              <a:lnTo>
                <a:pt x="50653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150246" y="1773209"/>
        <a:ext cx="34981" cy="34981"/>
      </dsp:txXfrm>
    </dsp:sp>
    <dsp:sp modelId="{4C8C921E-814A-491F-BF50-6973533A4044}">
      <dsp:nvSpPr>
        <dsp:cNvPr id="0" name=""/>
        <dsp:cNvSpPr/>
      </dsp:nvSpPr>
      <dsp:spPr>
        <a:xfrm>
          <a:off x="1914469" y="584199"/>
          <a:ext cx="506536" cy="1447800"/>
        </a:xfrm>
        <a:custGeom>
          <a:avLst/>
          <a:gdLst/>
          <a:ahLst/>
          <a:cxnLst/>
          <a:rect l="0" t="0" r="0" b="0"/>
          <a:pathLst>
            <a:path>
              <a:moveTo>
                <a:pt x="0" y="1447800"/>
              </a:moveTo>
              <a:lnTo>
                <a:pt x="253268" y="1447800"/>
              </a:lnTo>
              <a:lnTo>
                <a:pt x="253268" y="0"/>
              </a:lnTo>
              <a:lnTo>
                <a:pt x="50653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129391" y="1269753"/>
        <a:ext cx="76692" cy="76692"/>
      </dsp:txXfrm>
    </dsp:sp>
    <dsp:sp modelId="{EDDAF8F5-C700-494E-A165-950E81079B03}">
      <dsp:nvSpPr>
        <dsp:cNvPr id="0" name=""/>
        <dsp:cNvSpPr/>
      </dsp:nvSpPr>
      <dsp:spPr>
        <a:xfrm rot="16200000">
          <a:off x="-503610" y="1645920"/>
          <a:ext cx="4064000" cy="772160"/>
        </a:xfrm>
        <a:prstGeom prst="rect">
          <a:avLst/>
        </a:prstGeom>
        <a:solidFill>
          <a:srgbClr val="009999"/>
        </a:solidFill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>
              <a:solidFill>
                <a:schemeClr val="tx1"/>
              </a:solidFill>
            </a:rPr>
            <a:t>SHS</a:t>
          </a:r>
          <a:endParaRPr lang="fr-FR" sz="2800" kern="1200" dirty="0">
            <a:solidFill>
              <a:schemeClr val="tx1"/>
            </a:solidFill>
          </a:endParaRPr>
        </a:p>
      </dsp:txBody>
      <dsp:txXfrm>
        <a:off x="-503610" y="1645920"/>
        <a:ext cx="4064000" cy="772160"/>
      </dsp:txXfrm>
    </dsp:sp>
    <dsp:sp modelId="{07C3709F-E111-4345-BFE5-772AABAF6842}">
      <dsp:nvSpPr>
        <dsp:cNvPr id="0" name=""/>
        <dsp:cNvSpPr/>
      </dsp:nvSpPr>
      <dsp:spPr>
        <a:xfrm>
          <a:off x="2421006" y="198119"/>
          <a:ext cx="2532684" cy="77216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Professional English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421006" y="198119"/>
        <a:ext cx="2532684" cy="772160"/>
      </dsp:txXfrm>
    </dsp:sp>
    <dsp:sp modelId="{ED6B9F0E-76C5-4341-8423-A359CDAF0161}">
      <dsp:nvSpPr>
        <dsp:cNvPr id="0" name=""/>
        <dsp:cNvSpPr/>
      </dsp:nvSpPr>
      <dsp:spPr>
        <a:xfrm>
          <a:off x="2421006" y="1163319"/>
          <a:ext cx="2532684" cy="77216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Second   </a:t>
          </a:r>
          <a:r>
            <a:rPr lang="fr-FR" sz="2400" kern="1200" dirty="0" err="1" smtClean="0">
              <a:solidFill>
                <a:schemeClr val="tx1"/>
              </a:solidFill>
            </a:rPr>
            <a:t>Language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421006" y="1163319"/>
        <a:ext cx="2532684" cy="772160"/>
      </dsp:txXfrm>
    </dsp:sp>
    <dsp:sp modelId="{E707779F-29F6-40AE-9D56-364C9A3E76B1}">
      <dsp:nvSpPr>
        <dsp:cNvPr id="0" name=""/>
        <dsp:cNvSpPr/>
      </dsp:nvSpPr>
      <dsp:spPr>
        <a:xfrm>
          <a:off x="2421006" y="2128519"/>
          <a:ext cx="2532684" cy="772160"/>
        </a:xfrm>
        <a:prstGeom prst="rect">
          <a:avLst/>
        </a:prstGeom>
        <a:solidFill>
          <a:srgbClr val="FFFFCC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Leadership &amp; Management 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421006" y="2128519"/>
        <a:ext cx="2532684" cy="772160"/>
      </dsp:txXfrm>
    </dsp:sp>
    <dsp:sp modelId="{6D64A885-B705-451C-9368-E7A75470E47D}">
      <dsp:nvSpPr>
        <dsp:cNvPr id="0" name=""/>
        <dsp:cNvSpPr/>
      </dsp:nvSpPr>
      <dsp:spPr>
        <a:xfrm>
          <a:off x="2421006" y="3093720"/>
          <a:ext cx="2532684" cy="77216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Sport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421006" y="3093720"/>
        <a:ext cx="2532684" cy="772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51B55-FF79-4ADC-9159-13C50D42BD26}">
      <dsp:nvSpPr>
        <dsp:cNvPr id="0" name=""/>
        <dsp:cNvSpPr/>
      </dsp:nvSpPr>
      <dsp:spPr>
        <a:xfrm>
          <a:off x="1914469" y="2032000"/>
          <a:ext cx="506536" cy="1447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268" y="0"/>
              </a:lnTo>
              <a:lnTo>
                <a:pt x="253268" y="1447800"/>
              </a:lnTo>
              <a:lnTo>
                <a:pt x="506536" y="14478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129391" y="2717553"/>
        <a:ext cx="76692" cy="76692"/>
      </dsp:txXfrm>
    </dsp:sp>
    <dsp:sp modelId="{76F7F889-C11A-4706-961B-43B3CC1E0C9A}">
      <dsp:nvSpPr>
        <dsp:cNvPr id="0" name=""/>
        <dsp:cNvSpPr/>
      </dsp:nvSpPr>
      <dsp:spPr>
        <a:xfrm>
          <a:off x="1914469" y="2032000"/>
          <a:ext cx="506536" cy="482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268" y="0"/>
              </a:lnTo>
              <a:lnTo>
                <a:pt x="253268" y="482599"/>
              </a:lnTo>
              <a:lnTo>
                <a:pt x="506536" y="4825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150246" y="2255809"/>
        <a:ext cx="34981" cy="34981"/>
      </dsp:txXfrm>
    </dsp:sp>
    <dsp:sp modelId="{A4DC117B-28E1-44FB-9669-BECD8FB5C96D}">
      <dsp:nvSpPr>
        <dsp:cNvPr id="0" name=""/>
        <dsp:cNvSpPr/>
      </dsp:nvSpPr>
      <dsp:spPr>
        <a:xfrm>
          <a:off x="1914469" y="1549399"/>
          <a:ext cx="506536" cy="482600"/>
        </a:xfrm>
        <a:custGeom>
          <a:avLst/>
          <a:gdLst/>
          <a:ahLst/>
          <a:cxnLst/>
          <a:rect l="0" t="0" r="0" b="0"/>
          <a:pathLst>
            <a:path>
              <a:moveTo>
                <a:pt x="0" y="482600"/>
              </a:moveTo>
              <a:lnTo>
                <a:pt x="253268" y="482600"/>
              </a:lnTo>
              <a:lnTo>
                <a:pt x="253268" y="0"/>
              </a:lnTo>
              <a:lnTo>
                <a:pt x="50653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150246" y="1773209"/>
        <a:ext cx="34981" cy="34981"/>
      </dsp:txXfrm>
    </dsp:sp>
    <dsp:sp modelId="{4C8C921E-814A-491F-BF50-6973533A4044}">
      <dsp:nvSpPr>
        <dsp:cNvPr id="0" name=""/>
        <dsp:cNvSpPr/>
      </dsp:nvSpPr>
      <dsp:spPr>
        <a:xfrm>
          <a:off x="1914469" y="584199"/>
          <a:ext cx="506536" cy="1447800"/>
        </a:xfrm>
        <a:custGeom>
          <a:avLst/>
          <a:gdLst/>
          <a:ahLst/>
          <a:cxnLst/>
          <a:rect l="0" t="0" r="0" b="0"/>
          <a:pathLst>
            <a:path>
              <a:moveTo>
                <a:pt x="0" y="1447800"/>
              </a:moveTo>
              <a:lnTo>
                <a:pt x="253268" y="1447800"/>
              </a:lnTo>
              <a:lnTo>
                <a:pt x="253268" y="0"/>
              </a:lnTo>
              <a:lnTo>
                <a:pt x="50653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/>
        </a:p>
      </dsp:txBody>
      <dsp:txXfrm>
        <a:off x="2129391" y="1269753"/>
        <a:ext cx="76692" cy="76692"/>
      </dsp:txXfrm>
    </dsp:sp>
    <dsp:sp modelId="{EDDAF8F5-C700-494E-A165-950E81079B03}">
      <dsp:nvSpPr>
        <dsp:cNvPr id="0" name=""/>
        <dsp:cNvSpPr/>
      </dsp:nvSpPr>
      <dsp:spPr>
        <a:xfrm rot="16200000">
          <a:off x="-503610" y="1645920"/>
          <a:ext cx="4064000" cy="772160"/>
        </a:xfrm>
        <a:prstGeom prst="rect">
          <a:avLst/>
        </a:prstGeom>
        <a:solidFill>
          <a:srgbClr val="009999"/>
        </a:solidFill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>
              <a:solidFill>
                <a:schemeClr val="tx1"/>
              </a:solidFill>
            </a:rPr>
            <a:t>SHS</a:t>
          </a:r>
          <a:endParaRPr lang="fr-FR" sz="2800" kern="1200" dirty="0">
            <a:solidFill>
              <a:schemeClr val="tx1"/>
            </a:solidFill>
          </a:endParaRPr>
        </a:p>
      </dsp:txBody>
      <dsp:txXfrm>
        <a:off x="-503610" y="1645920"/>
        <a:ext cx="4064000" cy="772160"/>
      </dsp:txXfrm>
    </dsp:sp>
    <dsp:sp modelId="{07C3709F-E111-4345-BFE5-772AABAF6842}">
      <dsp:nvSpPr>
        <dsp:cNvPr id="0" name=""/>
        <dsp:cNvSpPr/>
      </dsp:nvSpPr>
      <dsp:spPr>
        <a:xfrm>
          <a:off x="2421006" y="198119"/>
          <a:ext cx="2532684" cy="77216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Professional English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421006" y="198119"/>
        <a:ext cx="2532684" cy="772160"/>
      </dsp:txXfrm>
    </dsp:sp>
    <dsp:sp modelId="{ED6B9F0E-76C5-4341-8423-A359CDAF0161}">
      <dsp:nvSpPr>
        <dsp:cNvPr id="0" name=""/>
        <dsp:cNvSpPr/>
      </dsp:nvSpPr>
      <dsp:spPr>
        <a:xfrm>
          <a:off x="2421006" y="1163319"/>
          <a:ext cx="2532684" cy="772160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Second  </a:t>
          </a:r>
          <a:r>
            <a:rPr lang="fr-FR" sz="2400" kern="1200" dirty="0" err="1" smtClean="0">
              <a:solidFill>
                <a:schemeClr val="tx1"/>
              </a:solidFill>
            </a:rPr>
            <a:t>Language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421006" y="1163319"/>
        <a:ext cx="2532684" cy="772160"/>
      </dsp:txXfrm>
    </dsp:sp>
    <dsp:sp modelId="{E707779F-29F6-40AE-9D56-364C9A3E76B1}">
      <dsp:nvSpPr>
        <dsp:cNvPr id="0" name=""/>
        <dsp:cNvSpPr/>
      </dsp:nvSpPr>
      <dsp:spPr>
        <a:xfrm>
          <a:off x="2421006" y="2128519"/>
          <a:ext cx="2532684" cy="772160"/>
        </a:xfrm>
        <a:prstGeom prst="rect">
          <a:avLst/>
        </a:prstGeom>
        <a:solidFill>
          <a:srgbClr val="FFFFCC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Leadership &amp; Management 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421006" y="2128519"/>
        <a:ext cx="2532684" cy="772160"/>
      </dsp:txXfrm>
    </dsp:sp>
    <dsp:sp modelId="{6D64A885-B705-451C-9368-E7A75470E47D}">
      <dsp:nvSpPr>
        <dsp:cNvPr id="0" name=""/>
        <dsp:cNvSpPr/>
      </dsp:nvSpPr>
      <dsp:spPr>
        <a:xfrm>
          <a:off x="2421006" y="3093720"/>
          <a:ext cx="2532684" cy="772160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>
              <a:solidFill>
                <a:schemeClr val="tx1"/>
              </a:solidFill>
            </a:rPr>
            <a:t>Sport</a:t>
          </a:r>
          <a:endParaRPr lang="fr-FR" sz="2400" kern="1200" dirty="0">
            <a:solidFill>
              <a:schemeClr val="tx1"/>
            </a:solidFill>
          </a:endParaRPr>
        </a:p>
      </dsp:txBody>
      <dsp:txXfrm>
        <a:off x="2421006" y="3093720"/>
        <a:ext cx="2532684" cy="772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Click to edit the notes format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&lt;header&gt;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&lt;date/time&gt;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61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&lt;footer&gt;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61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E8D1243-E18F-4A38-BEBA-9774728C0139}" type="slidenum">
              <a:rPr b="0" lang="fr-FR" sz="1400" spc="-1" strike="noStrike">
                <a:latin typeface="Times New Roman"/>
              </a:rPr>
              <a:t>&lt;number&gt;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26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5939948-36F5-48EF-84F2-820F527988A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26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36352C0-CFBC-4A15-A9C1-9B6E826A5E1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26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6BA60AF-CD84-4ADD-9795-E484D45A7A83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ubTitle"/>
          </p:nvPr>
        </p:nvSpPr>
        <p:spPr>
          <a:xfrm>
            <a:off x="539640" y="116640"/>
            <a:ext cx="6480360" cy="3337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11640" y="3776760"/>
            <a:ext cx="78483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633200" y="141264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1164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4633200" y="3776760"/>
            <a:ext cx="38296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326520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5918760" y="141264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1164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6"/>
          <p:cNvSpPr>
            <a:spLocks noGrp="1"/>
          </p:cNvSpPr>
          <p:nvPr>
            <p:ph type="body"/>
          </p:nvPr>
        </p:nvSpPr>
        <p:spPr>
          <a:xfrm>
            <a:off x="326520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7"/>
          <p:cNvSpPr>
            <a:spLocks noGrp="1"/>
          </p:cNvSpPr>
          <p:nvPr>
            <p:ph type="body"/>
          </p:nvPr>
        </p:nvSpPr>
        <p:spPr>
          <a:xfrm>
            <a:off x="5918760" y="3776760"/>
            <a:ext cx="25268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ubTitle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3640" y="5013000"/>
            <a:ext cx="7772040" cy="1469520"/>
          </a:xfrm>
          <a:prstGeom prst="rect">
            <a:avLst/>
          </a:prstGeom>
        </p:spPr>
        <p:txBody>
          <a:bodyPr lIns="91080" rIns="9108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Mo</a:t>
            </a: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difi</a:t>
            </a: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ez </a:t>
            </a: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le </a:t>
            </a: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styl</a:t>
            </a: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du </a:t>
            </a: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343080" indent="-342720">
              <a:lnSpc>
                <a:spcPct val="100000"/>
              </a:lnSpc>
              <a:spcAft>
                <a:spcPts val="1417"/>
              </a:spcAft>
              <a:buClr>
                <a:srgbClr val="9bbb59"/>
              </a:buClr>
              <a:buSzPct val="45000"/>
              <a:buFont typeface="Arial"/>
              <a:buChar char="►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Microsoft YaHei"/>
              </a:rPr>
              <a:t>Modifiez les styles du texte du masque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Aft>
                <a:spcPts val="1134"/>
              </a:spcAft>
              <a:buClr>
                <a:srgbClr val="4f81bd"/>
              </a:buClr>
              <a:buSzPct val="75000"/>
              <a:buFont typeface="Arial"/>
              <a:buChar char="►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Aft>
                <a:spcPts val="850"/>
              </a:spcAft>
              <a:buClr>
                <a:srgbClr val="c4bd97"/>
              </a:buClr>
              <a:buSzPct val="45000"/>
              <a:buFont typeface="Arial"/>
              <a:buChar char="►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Microsoft YaHe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dt"/>
          </p:nvPr>
        </p:nvSpPr>
        <p:spPr>
          <a:xfrm>
            <a:off x="8028360" y="5949360"/>
            <a:ext cx="1043280" cy="36468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/>
          </p:nvPr>
        </p:nvSpPr>
        <p:spPr>
          <a:xfrm>
            <a:off x="8100360" y="6381360"/>
            <a:ext cx="981000" cy="36468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pPr>
              <a:lnSpc>
                <a:spcPct val="100000"/>
              </a:lnSpc>
            </a:pPr>
            <a:fld id="{E82789A7-D6DD-4760-A854-BA2251B5F2F7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4f81bd"/>
              </a:buClr>
              <a:buSzPct val="45000"/>
              <a:buFont typeface="Wingdings" charset="2"/>
              <a:buChar char=""/>
            </a:pPr>
            <a:r>
              <a:rPr b="1" lang="fr-FR" sz="1600" spc="-1" strike="noStrike">
                <a:solidFill>
                  <a:srgbClr val="4f81bd"/>
                </a:solidFill>
                <a:latin typeface="Calibri"/>
                <a:ea typeface="Microsoft YaHei"/>
              </a:rPr>
              <a:t>Modifiez le style du titre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85440" y="2130120"/>
            <a:ext cx="7772760" cy="146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Modifiez le </a:t>
            </a: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style du titre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dt"/>
          </p:nvPr>
        </p:nvSpPr>
        <p:spPr>
          <a:xfrm>
            <a:off x="457200" y="6247800"/>
            <a:ext cx="212940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ftr"/>
          </p:nvPr>
        </p:nvSpPr>
        <p:spPr>
          <a:xfrm>
            <a:off x="3126960" y="6247800"/>
            <a:ext cx="289728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sldNum"/>
          </p:nvPr>
        </p:nvSpPr>
        <p:spPr>
          <a:xfrm>
            <a:off x="6555960" y="6247800"/>
            <a:ext cx="212940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pPr>
              <a:lnSpc>
                <a:spcPct val="100000"/>
              </a:lnSpc>
            </a:pPr>
            <a:fld id="{4C9123F8-9E91-4F6E-AE22-F5DD40749466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9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29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85440" y="2130120"/>
            <a:ext cx="7772760" cy="146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Modifiez le </a:t>
            </a: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style du titre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dt"/>
          </p:nvPr>
        </p:nvSpPr>
        <p:spPr>
          <a:xfrm>
            <a:off x="457200" y="6247800"/>
            <a:ext cx="212940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ftr"/>
          </p:nvPr>
        </p:nvSpPr>
        <p:spPr>
          <a:xfrm>
            <a:off x="3126960" y="6247800"/>
            <a:ext cx="289728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 type="sldNum"/>
          </p:nvPr>
        </p:nvSpPr>
        <p:spPr>
          <a:xfrm>
            <a:off x="6555960" y="6247800"/>
            <a:ext cx="212940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pPr>
              <a:lnSpc>
                <a:spcPct val="100000"/>
              </a:lnSpc>
            </a:pPr>
            <a:fld id="{A8B2DF20-4871-4967-89B3-BDEB1261AAF2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9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29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85440" y="2130120"/>
            <a:ext cx="7772760" cy="146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Modifiez le style du titre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dt"/>
          </p:nvPr>
        </p:nvSpPr>
        <p:spPr>
          <a:xfrm>
            <a:off x="457200" y="6247800"/>
            <a:ext cx="212940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ftr"/>
          </p:nvPr>
        </p:nvSpPr>
        <p:spPr>
          <a:xfrm>
            <a:off x="3126960" y="6247800"/>
            <a:ext cx="289728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 type="sldNum"/>
          </p:nvPr>
        </p:nvSpPr>
        <p:spPr>
          <a:xfrm>
            <a:off x="6555960" y="6247800"/>
            <a:ext cx="212940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pPr>
              <a:lnSpc>
                <a:spcPct val="100000"/>
              </a:lnSpc>
            </a:pPr>
            <a:fld id="{F493D7EF-8D46-4837-BE16-5220EC4FEA76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49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9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29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85440" y="2130120"/>
            <a:ext cx="7772760" cy="146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Modifiez le style du titre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dt"/>
          </p:nvPr>
        </p:nvSpPr>
        <p:spPr>
          <a:xfrm>
            <a:off x="457200" y="6247800"/>
            <a:ext cx="2129400" cy="472320"/>
          </a:xfrm>
          <a:prstGeom prst="rect">
            <a:avLst/>
          </a:prstGeom>
        </p:spPr>
        <p:txBody>
          <a:bodyPr lIns="81720" rIns="8172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ftr"/>
          </p:nvPr>
        </p:nvSpPr>
        <p:spPr>
          <a:xfrm>
            <a:off x="3126960" y="6247800"/>
            <a:ext cx="2897280" cy="472320"/>
          </a:xfrm>
          <a:prstGeom prst="rect">
            <a:avLst/>
          </a:prstGeom>
        </p:spPr>
        <p:txBody>
          <a:bodyPr lIns="81720" rIns="8172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 type="sldNum"/>
          </p:nvPr>
        </p:nvSpPr>
        <p:spPr>
          <a:xfrm>
            <a:off x="6555960" y="6247800"/>
            <a:ext cx="2129400" cy="472320"/>
          </a:xfrm>
          <a:prstGeom prst="rect">
            <a:avLst/>
          </a:prstGeom>
        </p:spPr>
        <p:txBody>
          <a:bodyPr lIns="81720" rIns="81720" tIns="40680" bIns="40680">
            <a:noAutofit/>
          </a:bodyPr>
          <a:p>
            <a:pPr>
              <a:lnSpc>
                <a:spcPct val="100000"/>
              </a:lnSpc>
            </a:pPr>
            <a:fld id="{92B6AF5E-28D4-4A0E-B736-B9D20F2C6599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53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9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29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91080" rIns="91080">
            <a:noAutofit/>
          </a:bodyPr>
          <a:p>
            <a:pPr marL="342000" indent="-341640">
              <a:lnSpc>
                <a:spcPct val="100000"/>
              </a:lnSpc>
              <a:spcBef>
                <a:spcPts val="561"/>
              </a:spcBef>
              <a:buClr>
                <a:srgbClr val="05529a"/>
              </a:buClr>
              <a:buFont typeface="Arial"/>
              <a:buChar char="►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Modifiez les styles du texte du masque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2" marL="1139760" indent="-227520">
              <a:lnSpc>
                <a:spcPct val="100000"/>
              </a:lnSpc>
              <a:spcBef>
                <a:spcPts val="400"/>
              </a:spcBef>
              <a:buClr>
                <a:srgbClr val="bfbfbf"/>
              </a:buClr>
              <a:buFont typeface="Arial"/>
              <a:buChar char="►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dt"/>
          </p:nvPr>
        </p:nvSpPr>
        <p:spPr>
          <a:xfrm>
            <a:off x="8028360" y="5949360"/>
            <a:ext cx="1043280" cy="364680"/>
          </a:xfrm>
          <a:prstGeom prst="rect">
            <a:avLst/>
          </a:prstGeom>
        </p:spPr>
        <p:txBody>
          <a:bodyPr lIns="91080" rIns="910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sldNum"/>
          </p:nvPr>
        </p:nvSpPr>
        <p:spPr>
          <a:xfrm>
            <a:off x="8100360" y="6381360"/>
            <a:ext cx="981000" cy="364680"/>
          </a:xfrm>
          <a:prstGeom prst="rect">
            <a:avLst/>
          </a:prstGeom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552D4F85-4B2C-40E4-B3E4-BD74BBDF1EA9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91080" rIns="9108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Modifiez le style du 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91080" rIns="91080">
            <a:noAutofit/>
          </a:bodyPr>
          <a:p>
            <a:pPr marL="342000" indent="-341640">
              <a:lnSpc>
                <a:spcPct val="100000"/>
              </a:lnSpc>
              <a:spcBef>
                <a:spcPts val="561"/>
              </a:spcBef>
              <a:buClr>
                <a:srgbClr val="05529a"/>
              </a:buClr>
              <a:buFont typeface="Arial"/>
              <a:buChar char="►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Modifiez les styles du texte du masque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2" marL="1139760" indent="-227520">
              <a:lnSpc>
                <a:spcPct val="100000"/>
              </a:lnSpc>
              <a:spcBef>
                <a:spcPts val="400"/>
              </a:spcBef>
              <a:buClr>
                <a:srgbClr val="bfbfbf"/>
              </a:buClr>
              <a:buFont typeface="Arial"/>
              <a:buChar char="►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/>
          </p:nvPr>
        </p:nvSpPr>
        <p:spPr>
          <a:xfrm>
            <a:off x="8028360" y="5949360"/>
            <a:ext cx="1043280" cy="364680"/>
          </a:xfrm>
          <a:prstGeom prst="rect">
            <a:avLst/>
          </a:prstGeom>
        </p:spPr>
        <p:txBody>
          <a:bodyPr lIns="91080" rIns="910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8100360" y="6381360"/>
            <a:ext cx="981000" cy="364680"/>
          </a:xfrm>
          <a:prstGeom prst="rect">
            <a:avLst/>
          </a:prstGeom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F41E68AC-D2DF-40C0-8DC0-1EDA8869A79F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lIns="91080" rIns="9108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Modifie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z le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style du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"/>
          <p:cNvPicPr/>
          <p:nvPr/>
        </p:nvPicPr>
        <p:blipFill>
          <a:blip r:embed="rId2"/>
          <a:stretch/>
        </p:blipFill>
        <p:spPr>
          <a:xfrm>
            <a:off x="10800" y="0"/>
            <a:ext cx="9132840" cy="68576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3000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3300" spc="-1" strike="noStrike">
                <a:solidFill>
                  <a:srgbClr val="e3ded1"/>
                </a:solidFill>
                <a:latin typeface="Century Gothic"/>
              </a:rPr>
              <a:t>Cliquez </a:t>
            </a:r>
            <a:r>
              <a:rPr b="0" lang="fr-FR" sz="3300" spc="-1" strike="noStrike">
                <a:solidFill>
                  <a:srgbClr val="e3ded1"/>
                </a:solidFill>
                <a:latin typeface="Century Gothic"/>
              </a:rPr>
              <a:t>et </a:t>
            </a:r>
            <a:r>
              <a:rPr b="0" lang="fr-FR" sz="3300" spc="-1" strike="noStrike">
                <a:solidFill>
                  <a:srgbClr val="e3ded1"/>
                </a:solidFill>
                <a:latin typeface="Century Gothic"/>
              </a:rPr>
              <a:t>modifie</a:t>
            </a:r>
            <a:r>
              <a:rPr b="0" lang="fr-FR" sz="3300" spc="-1" strike="noStrike">
                <a:solidFill>
                  <a:srgbClr val="e3ded1"/>
                </a:solidFill>
                <a:latin typeface="Century Gothic"/>
              </a:rPr>
              <a:t>z le titre</a:t>
            </a:r>
            <a:endParaRPr b="0" lang="fr-FR" sz="33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30000" y="1681200"/>
            <a:ext cx="3867840" cy="8236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751"/>
              </a:spcBef>
            </a:pPr>
            <a:r>
              <a:rPr b="1" lang="fr-FR" sz="1800" spc="-1" strike="noStrike">
                <a:solidFill>
                  <a:srgbClr val="ffffff"/>
                </a:solidFill>
                <a:latin typeface="Century Gothic"/>
              </a:rPr>
              <a:t>Cliquez pour modifier les styles du texte du masque</a:t>
            </a:r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30000" y="2505240"/>
            <a:ext cx="3867840" cy="3684240"/>
          </a:xfrm>
          <a:prstGeom prst="rect">
            <a:avLst/>
          </a:prstGeom>
        </p:spPr>
        <p:txBody>
          <a:bodyPr>
            <a:noAutofit/>
          </a:bodyPr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100" spc="-1" strike="noStrike">
                <a:solidFill>
                  <a:srgbClr val="ffffff"/>
                </a:solidFill>
                <a:latin typeface="Century Gothic"/>
              </a:rPr>
              <a:t>Cliquez pour modifier les styles du texte du masque</a:t>
            </a:r>
            <a:endParaRPr b="0" lang="fr-FR" sz="2100" spc="-1" strike="noStrike">
              <a:solidFill>
                <a:srgbClr val="ffffff"/>
              </a:solidFill>
              <a:latin typeface="Century Gothic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</a:rPr>
              <a:t>Deuxième niveau</a:t>
            </a:r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857160" indent="-17100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ffffff"/>
                </a:solidFill>
                <a:latin typeface="Century Gothic"/>
              </a:rPr>
              <a:t>Troisième niveau</a:t>
            </a:r>
            <a:endParaRPr b="0" lang="fr-FR" sz="1500" spc="-1" strike="noStrike">
              <a:solidFill>
                <a:srgbClr val="ffffff"/>
              </a:solidFill>
              <a:latin typeface="Century Gothic"/>
            </a:endParaRPr>
          </a:p>
          <a:p>
            <a:pPr lvl="3" marL="1200240" indent="-17100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350" spc="-1" strike="noStrike">
                <a:solidFill>
                  <a:srgbClr val="ffffff"/>
                </a:solidFill>
                <a:latin typeface="Century Gothic"/>
              </a:rPr>
              <a:t>Quatrième niveau</a:t>
            </a:r>
            <a:endParaRPr b="0" lang="fr-FR" sz="1350" spc="-1" strike="noStrike">
              <a:solidFill>
                <a:srgbClr val="ffffff"/>
              </a:solidFill>
              <a:latin typeface="Century Gothic"/>
            </a:endParaRPr>
          </a:p>
          <a:p>
            <a:pPr lvl="4" marL="1542960" indent="-17100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350" spc="-1" strike="noStrike">
                <a:solidFill>
                  <a:srgbClr val="ffffff"/>
                </a:solidFill>
                <a:latin typeface="Century Gothic"/>
              </a:rPr>
              <a:t>Cinquième niveau</a:t>
            </a:r>
            <a:endParaRPr b="0" lang="fr-FR" sz="135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629240" y="1681200"/>
            <a:ext cx="3886920" cy="8236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751"/>
              </a:spcBef>
            </a:pPr>
            <a:r>
              <a:rPr b="1" lang="fr-FR" sz="1800" spc="-1" strike="noStrike">
                <a:solidFill>
                  <a:srgbClr val="ffffff"/>
                </a:solidFill>
                <a:latin typeface="Century Gothic"/>
              </a:rPr>
              <a:t>Cliquez pour modifier les styles du texte du masque</a:t>
            </a:r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29240" y="2505240"/>
            <a:ext cx="3886920" cy="3684240"/>
          </a:xfrm>
          <a:prstGeom prst="rect">
            <a:avLst/>
          </a:prstGeom>
        </p:spPr>
        <p:txBody>
          <a:bodyPr>
            <a:noAutofit/>
          </a:bodyPr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2100" spc="-1" strike="noStrike">
                <a:solidFill>
                  <a:srgbClr val="ffffff"/>
                </a:solidFill>
                <a:latin typeface="Century Gothic"/>
              </a:rPr>
              <a:t>Cliquez pour modifier les styles du texte du masque</a:t>
            </a:r>
            <a:endParaRPr b="0" lang="fr-FR" sz="2100" spc="-1" strike="noStrike">
              <a:solidFill>
                <a:srgbClr val="ffffff"/>
              </a:solidFill>
              <a:latin typeface="Century Gothic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ffff"/>
                </a:solidFill>
                <a:latin typeface="Century Gothic"/>
              </a:rPr>
              <a:t>Deuxième niveau</a:t>
            </a:r>
            <a:endParaRPr b="0" lang="fr-FR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857160" indent="-17100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ffffff"/>
                </a:solidFill>
                <a:latin typeface="Century Gothic"/>
              </a:rPr>
              <a:t>Troisième niveau</a:t>
            </a:r>
            <a:endParaRPr b="0" lang="fr-FR" sz="1500" spc="-1" strike="noStrike">
              <a:solidFill>
                <a:srgbClr val="ffffff"/>
              </a:solidFill>
              <a:latin typeface="Century Gothic"/>
            </a:endParaRPr>
          </a:p>
          <a:p>
            <a:pPr lvl="3" marL="1200240" indent="-17100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350" spc="-1" strike="noStrike">
                <a:solidFill>
                  <a:srgbClr val="ffffff"/>
                </a:solidFill>
                <a:latin typeface="Century Gothic"/>
              </a:rPr>
              <a:t>Quatrième niveau</a:t>
            </a:r>
            <a:endParaRPr b="0" lang="fr-FR" sz="1350" spc="-1" strike="noStrike">
              <a:solidFill>
                <a:srgbClr val="ffffff"/>
              </a:solidFill>
              <a:latin typeface="Century Gothic"/>
            </a:endParaRPr>
          </a:p>
          <a:p>
            <a:pPr lvl="4" marL="1542960" indent="-171000">
              <a:lnSpc>
                <a:spcPct val="90000"/>
              </a:lnSpc>
              <a:spcBef>
                <a:spcPts val="374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1350" spc="-1" strike="noStrike">
                <a:solidFill>
                  <a:srgbClr val="ffffff"/>
                </a:solidFill>
                <a:latin typeface="Century Gothic"/>
              </a:rPr>
              <a:t>Cinquième niveau</a:t>
            </a:r>
            <a:endParaRPr b="0" lang="fr-FR" sz="135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EFF5A43-B79E-4F56-9CE1-3FFA05E13428}" type="datetime1">
              <a:rPr b="0" lang="fr-FR" sz="900" spc="-1" strike="noStrike">
                <a:solidFill>
                  <a:srgbClr val="ffffff"/>
                </a:solidFill>
                <a:latin typeface="Century Gothic"/>
              </a:rPr>
              <a:t>08/11/2019</a:t>
            </a:fld>
            <a:endParaRPr b="0" lang="fr-FR" sz="900" spc="-1" strike="noStrike">
              <a:latin typeface="Times New Roman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86" name="PlaceHolder 8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0D8617B-AD07-4DA9-9336-0860B41FB800}" type="slidenum">
              <a:rPr b="0" lang="fr-FR" sz="9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fr-FR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5529a"/>
              </a:buClr>
              <a:buFont typeface="Arial"/>
              <a:buChar char="►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Modifiez les styles du texte du masque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bfbfbf"/>
              </a:buClr>
              <a:buFont typeface="Arial"/>
              <a:buChar char="►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dt"/>
          </p:nvPr>
        </p:nvSpPr>
        <p:spPr>
          <a:xfrm>
            <a:off x="8028360" y="5949360"/>
            <a:ext cx="104328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18E45BE7-E245-4E53-8821-DA8079954380}" type="datetime1">
              <a:rPr b="0" lang="fr-FR" sz="1800" spc="-1" strike="noStrike">
                <a:solidFill>
                  <a:srgbClr val="000000"/>
                </a:solidFill>
                <a:latin typeface="Arial"/>
              </a:rPr>
              <a:t>08/11/2019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/>
          </p:nvPr>
        </p:nvSpPr>
        <p:spPr>
          <a:xfrm>
            <a:off x="8100360" y="6381360"/>
            <a:ext cx="98100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AA23E49-323E-41BC-88CE-B4DB0A78FD5E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Modifiez le style du 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AE40896-49D6-4660-8EBF-D9C768C1F2F3}" type="datetime1">
              <a:rPr b="0" lang="fr-FR" sz="1200" spc="-1" strike="noStrike">
                <a:solidFill>
                  <a:srgbClr val="8b8b8b"/>
                </a:solidFill>
                <a:latin typeface="Calibri"/>
              </a:rPr>
              <a:t>08/11/2019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7A307B0-4205-427E-9081-8E5C346926D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5529a"/>
              </a:buClr>
              <a:buFont typeface="Arial"/>
              <a:buChar char="►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Modifiez les styles du texte du masque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bfbfbf"/>
              </a:buClr>
              <a:buFont typeface="Arial"/>
              <a:buChar char="►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dt"/>
          </p:nvPr>
        </p:nvSpPr>
        <p:spPr>
          <a:xfrm>
            <a:off x="8028360" y="5949360"/>
            <a:ext cx="104328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/>
          </p:nvPr>
        </p:nvSpPr>
        <p:spPr>
          <a:xfrm>
            <a:off x="8100360" y="6381360"/>
            <a:ext cx="98100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A0D3834-0B8B-427B-A6D9-F505890EC4C5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Modifiez le style du 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611640" y="1412640"/>
            <a:ext cx="7848360" cy="4525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5529a"/>
              </a:buClr>
              <a:buFont typeface="Arial"/>
              <a:buChar char="►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Modifiez les styles du texte du masque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bfbfbf"/>
              </a:buClr>
              <a:buFont typeface="Arial"/>
              <a:buChar char="►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dt"/>
          </p:nvPr>
        </p:nvSpPr>
        <p:spPr>
          <a:xfrm>
            <a:off x="8028360" y="5949360"/>
            <a:ext cx="104328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/>
          </p:nvPr>
        </p:nvSpPr>
        <p:spPr>
          <a:xfrm>
            <a:off x="8100360" y="6381360"/>
            <a:ext cx="98100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7EFBD164-E999-4CEB-97AD-5428BAB1F54C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title"/>
          </p:nvPr>
        </p:nvSpPr>
        <p:spPr>
          <a:xfrm>
            <a:off x="539640" y="116640"/>
            <a:ext cx="6480360" cy="719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Modifiez le style du 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85440" y="2130120"/>
            <a:ext cx="7772760" cy="1469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solidFill>
                  <a:srgbClr val="000000"/>
                </a:solidFill>
                <a:latin typeface="Calibri"/>
                <a:ea typeface="Microsoft YaHei"/>
              </a:rPr>
              <a:t>Modifiez le style du titre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dt"/>
          </p:nvPr>
        </p:nvSpPr>
        <p:spPr>
          <a:xfrm>
            <a:off x="457200" y="6247800"/>
            <a:ext cx="212940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ftr"/>
          </p:nvPr>
        </p:nvSpPr>
        <p:spPr>
          <a:xfrm>
            <a:off x="3126960" y="6247800"/>
            <a:ext cx="289728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sldNum"/>
          </p:nvPr>
        </p:nvSpPr>
        <p:spPr>
          <a:xfrm>
            <a:off x="6555960" y="6247800"/>
            <a:ext cx="2129400" cy="472320"/>
          </a:xfrm>
          <a:prstGeom prst="rect">
            <a:avLst/>
          </a:prstGeom>
        </p:spPr>
        <p:txBody>
          <a:bodyPr lIns="81360" rIns="81360" tIns="40680" bIns="40680">
            <a:noAutofit/>
          </a:bodyPr>
          <a:p>
            <a:pPr>
              <a:lnSpc>
                <a:spcPct val="100000"/>
              </a:lnSpc>
            </a:pPr>
            <a:fld id="{04F63E82-BE8A-4E7E-AB8C-E771301381D1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9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29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C01D46B-B3FB-45D9-9B22-438F77BC7AA3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08/11/2019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109A686-FD2C-4DBE-B49A-2D3CF1E6608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gif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slideLayout" Target="../slideLayouts/slideLayout8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slideLayout" Target="../slideLayouts/slideLayout8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9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0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0.gif"/><Relationship Id="rId2" Type="http://schemas.openxmlformats.org/officeDocument/2006/relationships/slideLayout" Target="../slideLayouts/slideLayout12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1.gif"/><Relationship Id="rId2" Type="http://schemas.openxmlformats.org/officeDocument/2006/relationships/image" Target="../media/image82.jpeg"/><Relationship Id="rId3" Type="http://schemas.openxmlformats.org/officeDocument/2006/relationships/slideLayout" Target="../slideLayouts/slideLayout12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jpeg"/><Relationship Id="rId5" Type="http://schemas.openxmlformats.org/officeDocument/2006/relationships/image" Target="../media/image93.jpe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23" Type="http://schemas.openxmlformats.org/officeDocument/2006/relationships/image" Target="../media/image111.png"/><Relationship Id="rId24" Type="http://schemas.openxmlformats.org/officeDocument/2006/relationships/image" Target="../media/image112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28" Type="http://schemas.openxmlformats.org/officeDocument/2006/relationships/image" Target="../media/image116.png"/><Relationship Id="rId29" Type="http://schemas.openxmlformats.org/officeDocument/2006/relationships/image" Target="../media/image117.png"/><Relationship Id="rId30" Type="http://schemas.openxmlformats.org/officeDocument/2006/relationships/image" Target="../media/image118.png"/><Relationship Id="rId31" Type="http://schemas.openxmlformats.org/officeDocument/2006/relationships/image" Target="../media/image119.png"/><Relationship Id="rId32" Type="http://schemas.openxmlformats.org/officeDocument/2006/relationships/image" Target="../media/image120.png"/><Relationship Id="rId33" Type="http://schemas.openxmlformats.org/officeDocument/2006/relationships/image" Target="../media/image121.png"/><Relationship Id="rId34" Type="http://schemas.openxmlformats.org/officeDocument/2006/relationships/image" Target="../media/image122.png"/><Relationship Id="rId35" Type="http://schemas.openxmlformats.org/officeDocument/2006/relationships/image" Target="../media/image123.png"/><Relationship Id="rId36" Type="http://schemas.openxmlformats.org/officeDocument/2006/relationships/image" Target="../media/image124.png"/><Relationship Id="rId37" Type="http://schemas.openxmlformats.org/officeDocument/2006/relationships/image" Target="../media/image125.png"/><Relationship Id="rId38" Type="http://schemas.openxmlformats.org/officeDocument/2006/relationships/slideLayout" Target="../slideLayouts/slideLayout13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jpeg"/><Relationship Id="rId3" Type="http://schemas.openxmlformats.org/officeDocument/2006/relationships/slideLayout" Target="../slideLayouts/slideLayout13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jpeg"/><Relationship Id="rId4" Type="http://schemas.openxmlformats.org/officeDocument/2006/relationships/slideLayout" Target="../slideLayouts/slideLayout13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4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4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4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4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slideLayout" Target="../slideLayouts/slideLayout14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slideLayout" Target="../slideLayouts/slideLayout14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slideLayout" Target="../slideLayouts/slideLayout14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jpeg"/><Relationship Id="rId4" Type="http://schemas.openxmlformats.org/officeDocument/2006/relationships/slideLayout" Target="../slideLayouts/slideLayout146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jpeg"/><Relationship Id="rId4" Type="http://schemas.openxmlformats.org/officeDocument/2006/relationships/slideLayout" Target="../slideLayouts/slideLayout146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jpeg"/><Relationship Id="rId4" Type="http://schemas.openxmlformats.org/officeDocument/2006/relationships/image" Target="../media/image156.png"/><Relationship Id="rId5" Type="http://schemas.openxmlformats.org/officeDocument/2006/relationships/image" Target="../media/image157.jpeg"/><Relationship Id="rId6" Type="http://schemas.openxmlformats.org/officeDocument/2006/relationships/image" Target="../media/image158.png"/><Relationship Id="rId7" Type="http://schemas.openxmlformats.org/officeDocument/2006/relationships/slideLayout" Target="../slideLayouts/slideLayout15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image" Target="../media/image160.jpeg"/><Relationship Id="rId3" Type="http://schemas.openxmlformats.org/officeDocument/2006/relationships/slideLayout" Target="../slideLayouts/slideLayout158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jpe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jpe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image" Target="../media/image168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image" Target="../media/image174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75.jpe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image" Target="../media/image177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slideLayout" Target="../slideLayouts/slideLayout146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slideLayout" Target="../slideLayouts/slideLayout146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slideLayout" Target="../slideLayouts/slideLayout146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jpeg"/><Relationship Id="rId5" Type="http://schemas.openxmlformats.org/officeDocument/2006/relationships/image" Target="../media/image192.jpe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Relationship Id="rId19" Type="http://schemas.openxmlformats.org/officeDocument/2006/relationships/image" Target="../media/image206.png"/><Relationship Id="rId20" Type="http://schemas.openxmlformats.org/officeDocument/2006/relationships/image" Target="../media/image207.png"/><Relationship Id="rId21" Type="http://schemas.openxmlformats.org/officeDocument/2006/relationships/image" Target="../media/image208.png"/><Relationship Id="rId22" Type="http://schemas.openxmlformats.org/officeDocument/2006/relationships/image" Target="../media/image209.png"/><Relationship Id="rId23" Type="http://schemas.openxmlformats.org/officeDocument/2006/relationships/image" Target="../media/image210.png"/><Relationship Id="rId24" Type="http://schemas.openxmlformats.org/officeDocument/2006/relationships/image" Target="../media/image211.png"/><Relationship Id="rId25" Type="http://schemas.openxmlformats.org/officeDocument/2006/relationships/image" Target="../media/image212.png"/><Relationship Id="rId26" Type="http://schemas.openxmlformats.org/officeDocument/2006/relationships/image" Target="../media/image213.png"/><Relationship Id="rId27" Type="http://schemas.openxmlformats.org/officeDocument/2006/relationships/image" Target="../media/image214.png"/><Relationship Id="rId28" Type="http://schemas.openxmlformats.org/officeDocument/2006/relationships/image" Target="../media/image215.png"/><Relationship Id="rId29" Type="http://schemas.openxmlformats.org/officeDocument/2006/relationships/image" Target="../media/image216.png"/><Relationship Id="rId30" Type="http://schemas.openxmlformats.org/officeDocument/2006/relationships/image" Target="../media/image217.png"/><Relationship Id="rId31" Type="http://schemas.openxmlformats.org/officeDocument/2006/relationships/image" Target="../media/image218.png"/><Relationship Id="rId32" Type="http://schemas.openxmlformats.org/officeDocument/2006/relationships/image" Target="../media/image219.png"/><Relationship Id="rId33" Type="http://schemas.openxmlformats.org/officeDocument/2006/relationships/image" Target="../media/image220.png"/><Relationship Id="rId34" Type="http://schemas.openxmlformats.org/officeDocument/2006/relationships/image" Target="../media/image221.png"/><Relationship Id="rId35" Type="http://schemas.openxmlformats.org/officeDocument/2006/relationships/image" Target="../media/image222.png"/><Relationship Id="rId36" Type="http://schemas.openxmlformats.org/officeDocument/2006/relationships/image" Target="../media/image223.png"/><Relationship Id="rId37" Type="http://schemas.openxmlformats.org/officeDocument/2006/relationships/image" Target="../media/image224.png"/><Relationship Id="rId38" Type="http://schemas.openxmlformats.org/officeDocument/2006/relationships/slideLayout" Target="../slideLayouts/slideLayout14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25.png"/><Relationship Id="rId2" Type="http://schemas.openxmlformats.org/officeDocument/2006/relationships/image" Target="../media/image226.jpeg"/><Relationship Id="rId3" Type="http://schemas.openxmlformats.org/officeDocument/2006/relationships/slideLayout" Target="../slideLayouts/slideLayout146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image" Target="../media/image228.jpeg"/><Relationship Id="rId3" Type="http://schemas.openxmlformats.org/officeDocument/2006/relationships/image" Target="../media/image229.jpeg"/><Relationship Id="rId4" Type="http://schemas.openxmlformats.org/officeDocument/2006/relationships/slideLayout" Target="../slideLayouts/slideLayout146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image" Target="../media/image231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232.png"/><Relationship Id="rId2" Type="http://schemas.openxmlformats.org/officeDocument/2006/relationships/image" Target="../media/image233.jpeg"/><Relationship Id="rId3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234.png"/><Relationship Id="rId2" Type="http://schemas.openxmlformats.org/officeDocument/2006/relationships/image" Target="../media/image235.jpeg"/><Relationship Id="rId3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237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239.png"/><Relationship Id="rId2" Type="http://schemas.openxmlformats.org/officeDocument/2006/relationships/image" Target="../media/image240.png"/><Relationship Id="rId3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241.png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image" Target="../media/image245.png"/><Relationship Id="rId3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246.png"/><Relationship Id="rId2" Type="http://schemas.openxmlformats.org/officeDocument/2006/relationships/image" Target="../media/image247.png"/><Relationship Id="rId3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248.png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254.png"/><Relationship Id="rId2" Type="http://schemas.openxmlformats.org/officeDocument/2006/relationships/image" Target="../media/image255.png"/><Relationship Id="rId3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www.truity.com/view/tests/personality-career" TargetMode="External"/><Relationship Id="rId2" Type="http://schemas.openxmlformats.org/officeDocument/2006/relationships/image" Target="../media/image256.png"/><Relationship Id="rId3" Type="http://schemas.openxmlformats.org/officeDocument/2006/relationships/image" Target="../media/image257.jpeg"/><Relationship Id="rId4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258.jpeg"/><Relationship Id="rId2" Type="http://schemas.openxmlformats.org/officeDocument/2006/relationships/image" Target="../media/image259.png"/><Relationship Id="rId3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260.jpeg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263.jpeg"/><Relationship Id="rId2" Type="http://schemas.openxmlformats.org/officeDocument/2006/relationships/image" Target="../media/image264.png"/><Relationship Id="rId3" Type="http://schemas.openxmlformats.org/officeDocument/2006/relationships/image" Target="../media/image265.jpeg"/><Relationship Id="rId4" Type="http://schemas.openxmlformats.org/officeDocument/2006/relationships/image" Target="../media/image266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extShape 1"/>
          <p:cNvSpPr txBox="1"/>
          <p:nvPr/>
        </p:nvSpPr>
        <p:spPr>
          <a:xfrm>
            <a:off x="107640" y="5229360"/>
            <a:ext cx="8928720" cy="146952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84000"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Leadership &amp; Management L3</a:t>
            </a:r>
            <a:br/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Module 1: Design Your Life</a:t>
            </a:r>
            <a:br/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Picture 2" descr=""/>
          <p:cNvPicPr/>
          <p:nvPr/>
        </p:nvPicPr>
        <p:blipFill>
          <a:blip r:embed="rId1"/>
          <a:stretch/>
        </p:blipFill>
        <p:spPr>
          <a:xfrm>
            <a:off x="2771640" y="836640"/>
            <a:ext cx="3571560" cy="210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Shape 1"/>
          <p:cNvSpPr txBox="1"/>
          <p:nvPr/>
        </p:nvSpPr>
        <p:spPr>
          <a:xfrm>
            <a:off x="0" y="34200"/>
            <a:ext cx="9036000" cy="71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63746"/>
                </a:solidFill>
                <a:latin typeface="Arial"/>
              </a:rPr>
              <a:t>  </a:t>
            </a:r>
            <a:r>
              <a:rPr b="1" lang="fr-FR" sz="2400" spc="-1" strike="noStrike">
                <a:solidFill>
                  <a:srgbClr val="3717f9"/>
                </a:solidFill>
                <a:latin typeface="Arial"/>
              </a:rPr>
              <a:t>WEF 2022 competencies are… soft skills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3" name="Picture 2" descr="Résultat de recherche d'images pour &quot;WEF skills&quot;"/>
          <p:cNvPicPr/>
          <p:nvPr/>
        </p:nvPicPr>
        <p:blipFill>
          <a:blip r:embed="rId1"/>
          <a:srcRect l="3965" t="15575" r="2429" b="24450"/>
          <a:stretch/>
        </p:blipFill>
        <p:spPr>
          <a:xfrm>
            <a:off x="395640" y="764640"/>
            <a:ext cx="8352720" cy="5400360"/>
          </a:xfrm>
          <a:prstGeom prst="rect">
            <a:avLst/>
          </a:prstGeom>
          <a:ln>
            <a:noFill/>
          </a:ln>
        </p:spPr>
      </p:pic>
      <p:pic>
        <p:nvPicPr>
          <p:cNvPr id="674" name="Picture 4" descr="Résultat de recherche d'images pour &quot;WEF skills&quot;"/>
          <p:cNvPicPr/>
          <p:nvPr/>
        </p:nvPicPr>
        <p:blipFill>
          <a:blip r:embed="rId2"/>
          <a:srcRect l="4570" t="90208" r="51570" b="0"/>
          <a:stretch/>
        </p:blipFill>
        <p:spPr>
          <a:xfrm>
            <a:off x="2915640" y="6254280"/>
            <a:ext cx="2880000" cy="560520"/>
          </a:xfrm>
          <a:prstGeom prst="rect">
            <a:avLst/>
          </a:prstGeom>
          <a:ln>
            <a:noFill/>
          </a:ln>
        </p:spPr>
      </p:pic>
      <p:pic>
        <p:nvPicPr>
          <p:cNvPr id="675" name="Picture 6" descr="Résultat de recherche d'images pour &quot;WEF skills&quot;"/>
          <p:cNvPicPr/>
          <p:nvPr/>
        </p:nvPicPr>
        <p:blipFill>
          <a:blip r:embed="rId3"/>
          <a:srcRect l="75161" t="1117" r="0" b="74478"/>
          <a:stretch/>
        </p:blipFill>
        <p:spPr>
          <a:xfrm>
            <a:off x="7236360" y="764640"/>
            <a:ext cx="1423440" cy="1499040"/>
          </a:xfrm>
          <a:prstGeom prst="rect">
            <a:avLst/>
          </a:prstGeom>
          <a:ln>
            <a:noFill/>
          </a:ln>
        </p:spPr>
      </p:pic>
      <p:sp>
        <p:nvSpPr>
          <p:cNvPr id="676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F415D8F-94D7-4EEF-9ED9-76A647711664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1547640" y="4463280"/>
            <a:ext cx="180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2"/>
          <p:cNvSpPr/>
          <p:nvPr/>
        </p:nvSpPr>
        <p:spPr>
          <a:xfrm flipV="1">
            <a:off x="1547640" y="908640"/>
            <a:ext cx="360" cy="352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3"/>
          <p:cNvSpPr/>
          <p:nvPr/>
        </p:nvSpPr>
        <p:spPr>
          <a:xfrm>
            <a:off x="4634640" y="4466880"/>
            <a:ext cx="29412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4"/>
          <p:cNvSpPr/>
          <p:nvPr/>
        </p:nvSpPr>
        <p:spPr>
          <a:xfrm>
            <a:off x="208440" y="6329160"/>
            <a:ext cx="8800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Calibri"/>
              </a:rPr>
              <a:t>Construction of a discourse on soft skills as a need over time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81" name="CustomShape 5"/>
          <p:cNvSpPr/>
          <p:nvPr/>
        </p:nvSpPr>
        <p:spPr>
          <a:xfrm>
            <a:off x="1187640" y="4466880"/>
            <a:ext cx="23036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3 years of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academic learning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(theoretical knowledge)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= &lt; 10 %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82" name="CustomShape 6"/>
          <p:cNvSpPr/>
          <p:nvPr/>
        </p:nvSpPr>
        <p:spPr>
          <a:xfrm>
            <a:off x="4547880" y="4463280"/>
            <a:ext cx="3048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40 years of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professional experience 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(awareness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of self &amp; others)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= &gt; 90 %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83" name="CustomShape 7"/>
          <p:cNvSpPr/>
          <p:nvPr/>
        </p:nvSpPr>
        <p:spPr>
          <a:xfrm>
            <a:off x="-380520" y="2569320"/>
            <a:ext cx="2239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808080"/>
                </a:solidFill>
                <a:latin typeface="Calibri"/>
              </a:rPr>
              <a:t>ACQUISITION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684" name="Line 8"/>
          <p:cNvSpPr/>
          <p:nvPr/>
        </p:nvSpPr>
        <p:spPr>
          <a:xfrm>
            <a:off x="3347640" y="908640"/>
            <a:ext cx="0" cy="3528360"/>
          </a:xfrm>
          <a:prstGeom prst="line">
            <a:avLst/>
          </a:prstGeom>
          <a:ln w="38160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Line 9"/>
          <p:cNvSpPr/>
          <p:nvPr/>
        </p:nvSpPr>
        <p:spPr>
          <a:xfrm>
            <a:off x="4572000" y="908640"/>
            <a:ext cx="0" cy="3554640"/>
          </a:xfrm>
          <a:prstGeom prst="line">
            <a:avLst/>
          </a:prstGeom>
          <a:ln w="38160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10"/>
          <p:cNvSpPr/>
          <p:nvPr/>
        </p:nvSpPr>
        <p:spPr>
          <a:xfrm>
            <a:off x="3419640" y="4463280"/>
            <a:ext cx="115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11"/>
          <p:cNvSpPr/>
          <p:nvPr/>
        </p:nvSpPr>
        <p:spPr>
          <a:xfrm>
            <a:off x="1774800" y="620640"/>
            <a:ext cx="136764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Attitude conditioned by habits regarding the teaching curriculum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88" name="CustomShape 12"/>
          <p:cNvSpPr/>
          <p:nvPr/>
        </p:nvSpPr>
        <p:spPr>
          <a:xfrm>
            <a:off x="3306960" y="620640"/>
            <a:ext cx="12862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</a:rPr>
              <a:t>Turning point: moment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</a:rPr>
              <a:t>of disruption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89" name="CustomShape 13"/>
          <p:cNvSpPr/>
          <p:nvPr/>
        </p:nvSpPr>
        <p:spPr>
          <a:xfrm>
            <a:off x="3266280" y="4466880"/>
            <a:ext cx="1367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latin typeface="Calibri"/>
              </a:rPr>
              <a:t>Start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latin typeface="Calibri"/>
              </a:rPr>
              <a:t>professional life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690" name="Line 14"/>
          <p:cNvSpPr/>
          <p:nvPr/>
        </p:nvSpPr>
        <p:spPr>
          <a:xfrm flipV="1">
            <a:off x="1558800" y="3030840"/>
            <a:ext cx="1748160" cy="1233000"/>
          </a:xfrm>
          <a:prstGeom prst="line">
            <a:avLst/>
          </a:prstGeom>
          <a:ln w="38160">
            <a:solidFill>
              <a:srgbClr val="3717f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Line 15"/>
          <p:cNvSpPr/>
          <p:nvPr/>
        </p:nvSpPr>
        <p:spPr>
          <a:xfrm flipV="1">
            <a:off x="1558800" y="3678840"/>
            <a:ext cx="1806120" cy="591120"/>
          </a:xfrm>
          <a:prstGeom prst="line">
            <a:avLst/>
          </a:prstGeom>
          <a:ln w="38160">
            <a:solidFill>
              <a:srgbClr val="0eae0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16"/>
          <p:cNvSpPr/>
          <p:nvPr/>
        </p:nvSpPr>
        <p:spPr>
          <a:xfrm>
            <a:off x="7441920" y="2979360"/>
            <a:ext cx="1295640" cy="1186920"/>
          </a:xfrm>
          <a:prstGeom prst="rect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eae02"/>
                </a:solidFill>
                <a:latin typeface="Calibri"/>
              </a:rPr>
              <a:t>- Soft skills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3333ff"/>
                </a:solidFill>
                <a:latin typeface="Calibri"/>
              </a:rPr>
              <a:t>- Hard skills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93" name="CustomShape 17"/>
          <p:cNvSpPr/>
          <p:nvPr/>
        </p:nvSpPr>
        <p:spPr>
          <a:xfrm>
            <a:off x="2891520" y="5944680"/>
            <a:ext cx="3672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808080"/>
                </a:solidFill>
                <a:latin typeface="Calibri"/>
              </a:rPr>
              <a:t>LIFELONG LEARNING OVER TIME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94" name="CustomShape 18"/>
          <p:cNvSpPr/>
          <p:nvPr/>
        </p:nvSpPr>
        <p:spPr>
          <a:xfrm>
            <a:off x="257400" y="63720"/>
            <a:ext cx="8527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fr-FR" sz="2000" spc="-1" strike="noStrike">
                <a:solidFill>
                  <a:srgbClr val="808080"/>
                </a:solidFill>
                <a:latin typeface="Calibri"/>
              </a:rPr>
              <a:t>Attitudes to language skill acquisition through soft skill modules in English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95" name="TextShape 19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24AB20A-4AC2-46E7-9785-ED426FA365D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696" name="CustomShape 20"/>
          <p:cNvSpPr/>
          <p:nvPr/>
        </p:nvSpPr>
        <p:spPr>
          <a:xfrm>
            <a:off x="7504560" y="4460040"/>
            <a:ext cx="150480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7" name="Picture 4" descr=""/>
          <p:cNvPicPr/>
          <p:nvPr/>
        </p:nvPicPr>
        <p:blipFill>
          <a:blip r:embed="rId1"/>
          <a:stretch/>
        </p:blipFill>
        <p:spPr>
          <a:xfrm>
            <a:off x="3365280" y="3031200"/>
            <a:ext cx="1219320" cy="6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ustomShape 1"/>
          <p:cNvSpPr/>
          <p:nvPr/>
        </p:nvSpPr>
        <p:spPr>
          <a:xfrm>
            <a:off x="1547640" y="4463280"/>
            <a:ext cx="1800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2"/>
          <p:cNvSpPr/>
          <p:nvPr/>
        </p:nvSpPr>
        <p:spPr>
          <a:xfrm flipV="1">
            <a:off x="1547640" y="908640"/>
            <a:ext cx="360" cy="352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3"/>
          <p:cNvSpPr/>
          <p:nvPr/>
        </p:nvSpPr>
        <p:spPr>
          <a:xfrm>
            <a:off x="4625640" y="4437000"/>
            <a:ext cx="3051720" cy="4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4"/>
          <p:cNvSpPr/>
          <p:nvPr/>
        </p:nvSpPr>
        <p:spPr>
          <a:xfrm>
            <a:off x="208440" y="6329160"/>
            <a:ext cx="8800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Calibri"/>
              </a:rPr>
              <a:t>Construction of a discourse on soft skills as a need over time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02" name="CustomShape 5"/>
          <p:cNvSpPr/>
          <p:nvPr/>
        </p:nvSpPr>
        <p:spPr>
          <a:xfrm>
            <a:off x="1187640" y="4466880"/>
            <a:ext cx="23036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3 years of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academic learning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(theoretical knowledge)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= &lt; 10 %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03" name="CustomShape 6"/>
          <p:cNvSpPr/>
          <p:nvPr/>
        </p:nvSpPr>
        <p:spPr>
          <a:xfrm>
            <a:off x="4547880" y="4463280"/>
            <a:ext cx="3048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40 years of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professional experience 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(awareness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of self &amp; others)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= &gt; 90 %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04" name="CustomShape 7"/>
          <p:cNvSpPr/>
          <p:nvPr/>
        </p:nvSpPr>
        <p:spPr>
          <a:xfrm>
            <a:off x="-380520" y="2569320"/>
            <a:ext cx="2239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808080"/>
                </a:solidFill>
                <a:latin typeface="Calibri"/>
              </a:rPr>
              <a:t>ACQUISITION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705" name="Line 8"/>
          <p:cNvSpPr/>
          <p:nvPr/>
        </p:nvSpPr>
        <p:spPr>
          <a:xfrm>
            <a:off x="3347640" y="908640"/>
            <a:ext cx="0" cy="3528360"/>
          </a:xfrm>
          <a:prstGeom prst="line">
            <a:avLst/>
          </a:prstGeom>
          <a:ln w="38160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Line 9"/>
          <p:cNvSpPr/>
          <p:nvPr/>
        </p:nvSpPr>
        <p:spPr>
          <a:xfrm>
            <a:off x="4572000" y="908640"/>
            <a:ext cx="0" cy="3554640"/>
          </a:xfrm>
          <a:prstGeom prst="line">
            <a:avLst/>
          </a:prstGeom>
          <a:ln w="38160">
            <a:solidFill>
              <a:srgbClr val="ff000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10"/>
          <p:cNvSpPr/>
          <p:nvPr/>
        </p:nvSpPr>
        <p:spPr>
          <a:xfrm>
            <a:off x="3419640" y="4463280"/>
            <a:ext cx="115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11"/>
          <p:cNvSpPr/>
          <p:nvPr/>
        </p:nvSpPr>
        <p:spPr>
          <a:xfrm>
            <a:off x="1774800" y="620640"/>
            <a:ext cx="136764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Attitude conditioned by habits regarding the teaching curriculum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09" name="CustomShape 12"/>
          <p:cNvSpPr/>
          <p:nvPr/>
        </p:nvSpPr>
        <p:spPr>
          <a:xfrm>
            <a:off x="3306960" y="620640"/>
            <a:ext cx="12862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</a:rPr>
              <a:t>Turning point: moment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</a:rPr>
              <a:t>of disruption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10" name="CustomShape 13"/>
          <p:cNvSpPr/>
          <p:nvPr/>
        </p:nvSpPr>
        <p:spPr>
          <a:xfrm>
            <a:off x="4853160" y="620640"/>
            <a:ext cx="14760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Perception influenced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by personal workplace experiences</a:t>
            </a:r>
            <a:r>
              <a:rPr b="0" i="1" lang="fr-FR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 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11" name="CustomShape 14"/>
          <p:cNvSpPr/>
          <p:nvPr/>
        </p:nvSpPr>
        <p:spPr>
          <a:xfrm>
            <a:off x="3266280" y="4466880"/>
            <a:ext cx="1367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latin typeface="Calibri"/>
              </a:rPr>
              <a:t>Start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ff0000"/>
                </a:solidFill>
                <a:latin typeface="Calibri"/>
              </a:rPr>
              <a:t>professional life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712" name="Line 15"/>
          <p:cNvSpPr/>
          <p:nvPr/>
        </p:nvSpPr>
        <p:spPr>
          <a:xfrm flipV="1">
            <a:off x="4547880" y="2383920"/>
            <a:ext cx="4309200" cy="648360"/>
          </a:xfrm>
          <a:prstGeom prst="line">
            <a:avLst/>
          </a:prstGeom>
          <a:ln w="38160">
            <a:solidFill>
              <a:srgbClr val="3717f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Line 16"/>
          <p:cNvSpPr/>
          <p:nvPr/>
        </p:nvSpPr>
        <p:spPr>
          <a:xfrm flipV="1">
            <a:off x="1558800" y="3030840"/>
            <a:ext cx="1748160" cy="1233000"/>
          </a:xfrm>
          <a:prstGeom prst="line">
            <a:avLst/>
          </a:prstGeom>
          <a:ln w="38160">
            <a:solidFill>
              <a:srgbClr val="3717f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Line 17"/>
          <p:cNvSpPr/>
          <p:nvPr/>
        </p:nvSpPr>
        <p:spPr>
          <a:xfrm flipV="1">
            <a:off x="4555800" y="1087920"/>
            <a:ext cx="4182120" cy="1944360"/>
          </a:xfrm>
          <a:prstGeom prst="line">
            <a:avLst/>
          </a:prstGeom>
          <a:ln w="38160">
            <a:solidFill>
              <a:srgbClr val="0eae0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Line 18"/>
          <p:cNvSpPr/>
          <p:nvPr/>
        </p:nvSpPr>
        <p:spPr>
          <a:xfrm flipV="1">
            <a:off x="1547640" y="3680280"/>
            <a:ext cx="1804680" cy="612720"/>
          </a:xfrm>
          <a:prstGeom prst="line">
            <a:avLst/>
          </a:prstGeom>
          <a:ln w="38160">
            <a:solidFill>
              <a:srgbClr val="0eae0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CustomShape 19"/>
          <p:cNvSpPr/>
          <p:nvPr/>
        </p:nvSpPr>
        <p:spPr>
          <a:xfrm>
            <a:off x="7441920" y="2979360"/>
            <a:ext cx="1295640" cy="1186920"/>
          </a:xfrm>
          <a:prstGeom prst="rect">
            <a:avLst/>
          </a:prstGeom>
          <a:noFill/>
          <a:ln w="32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eae02"/>
                </a:solidFill>
                <a:latin typeface="Calibri"/>
              </a:rPr>
              <a:t>- Soft skills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3333ff"/>
                </a:solidFill>
                <a:latin typeface="Calibri"/>
              </a:rPr>
              <a:t>- Hard skills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17" name="CustomShape 20"/>
          <p:cNvSpPr/>
          <p:nvPr/>
        </p:nvSpPr>
        <p:spPr>
          <a:xfrm>
            <a:off x="2891520" y="5944680"/>
            <a:ext cx="3672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808080"/>
                </a:solidFill>
                <a:latin typeface="Calibri"/>
              </a:rPr>
              <a:t>LIFELONG LEARNING OVER TIME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18" name="CustomShape 21"/>
          <p:cNvSpPr/>
          <p:nvPr/>
        </p:nvSpPr>
        <p:spPr>
          <a:xfrm>
            <a:off x="257400" y="63720"/>
            <a:ext cx="8527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fr-FR" sz="2000" spc="-1" strike="noStrike">
                <a:solidFill>
                  <a:srgbClr val="808080"/>
                </a:solidFill>
                <a:latin typeface="Calibri"/>
              </a:rPr>
              <a:t>Attitudes to language skill acquisition through soft skill modules in English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19" name="TextShape 2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BD86B89-C501-43B7-844B-A7AAD5BA93D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720" name="CustomShape 23"/>
          <p:cNvSpPr/>
          <p:nvPr/>
        </p:nvSpPr>
        <p:spPr>
          <a:xfrm>
            <a:off x="7504560" y="4460040"/>
            <a:ext cx="150480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1" name="Picture 4" descr=""/>
          <p:cNvPicPr/>
          <p:nvPr/>
        </p:nvPicPr>
        <p:blipFill>
          <a:blip r:embed="rId1"/>
          <a:stretch/>
        </p:blipFill>
        <p:spPr>
          <a:xfrm>
            <a:off x="3352320" y="3032280"/>
            <a:ext cx="1219320" cy="6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F6A2C5B-479E-43B9-B5AA-A2B7D2F07714}" type="slidenum">
              <a:rPr b="0" lang="fr-FR" sz="9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723" name="Picture 2" descr="Résultat de recherche d'images pour &quot;study work retirement life graph&quot;"/>
          <p:cNvPicPr/>
          <p:nvPr/>
        </p:nvPicPr>
        <p:blipFill>
          <a:blip r:embed="rId1"/>
          <a:stretch/>
        </p:blipFill>
        <p:spPr>
          <a:xfrm>
            <a:off x="827640" y="260640"/>
            <a:ext cx="7581600" cy="6048360"/>
          </a:xfrm>
          <a:prstGeom prst="rect">
            <a:avLst/>
          </a:prstGeom>
          <a:ln>
            <a:noFill/>
          </a:ln>
        </p:spPr>
      </p:pic>
      <p:sp>
        <p:nvSpPr>
          <p:cNvPr id="724" name="CustomShape 2"/>
          <p:cNvSpPr/>
          <p:nvPr/>
        </p:nvSpPr>
        <p:spPr>
          <a:xfrm>
            <a:off x="1907640" y="5251320"/>
            <a:ext cx="3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round/>
            <a:headEnd len="med" type="triangle" w="med"/>
            <a:tailEnd len="med" type="triangle" w="med"/>
          </a:ln>
          <a:effectLst>
            <a:outerShdw blurRad="655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5" name="CustomShape 3"/>
          <p:cNvSpPr/>
          <p:nvPr/>
        </p:nvSpPr>
        <p:spPr>
          <a:xfrm>
            <a:off x="2267640" y="5235840"/>
            <a:ext cx="3567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  <a:round/>
            <a:headEnd len="med" type="triangle" w="med"/>
            <a:tailEnd len="med" type="triangle" w="med"/>
          </a:ln>
          <a:effectLst>
            <a:outerShdw blurRad="655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TextShape 1"/>
          <p:cNvSpPr txBox="1"/>
          <p:nvPr/>
        </p:nvSpPr>
        <p:spPr>
          <a:xfrm>
            <a:off x="179640" y="116640"/>
            <a:ext cx="849672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N7 alumni research (2015 to date)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7" name="Picture 5" descr=""/>
          <p:cNvPicPr/>
          <p:nvPr/>
        </p:nvPicPr>
        <p:blipFill>
          <a:blip r:embed="rId1"/>
          <a:srcRect l="4371" t="4229" r="0" b="36219"/>
          <a:stretch/>
        </p:blipFill>
        <p:spPr>
          <a:xfrm>
            <a:off x="1403640" y="764640"/>
            <a:ext cx="5133600" cy="4525560"/>
          </a:xfrm>
          <a:prstGeom prst="rect">
            <a:avLst/>
          </a:prstGeom>
          <a:ln>
            <a:noFill/>
          </a:ln>
        </p:spPr>
      </p:pic>
      <p:pic>
        <p:nvPicPr>
          <p:cNvPr id="728" name="Picture 3" descr=""/>
          <p:cNvPicPr/>
          <p:nvPr/>
        </p:nvPicPr>
        <p:blipFill>
          <a:blip r:embed="rId2"/>
          <a:stretch/>
        </p:blipFill>
        <p:spPr>
          <a:xfrm>
            <a:off x="6948360" y="2565000"/>
            <a:ext cx="1238040" cy="1212480"/>
          </a:xfrm>
          <a:prstGeom prst="rect">
            <a:avLst/>
          </a:prstGeom>
          <a:ln>
            <a:noFill/>
          </a:ln>
        </p:spPr>
      </p:pic>
      <p:sp>
        <p:nvSpPr>
          <p:cNvPr id="729" name="CustomShape 2"/>
          <p:cNvSpPr/>
          <p:nvPr/>
        </p:nvSpPr>
        <p:spPr>
          <a:xfrm>
            <a:off x="912960" y="4941000"/>
            <a:ext cx="6747120" cy="7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1080" rIns="910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M. Maré, ESPE, M2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N7 alumni survey (2016) : 488 questionnaires, 113 interviews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30" name="TextShape 3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E9A11C4E-89AC-4ECA-8AC7-1B05D4106C16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3" descr=""/>
          <p:cNvPicPr/>
          <p:nvPr/>
        </p:nvPicPr>
        <p:blipFill>
          <a:blip r:embed="rId1"/>
          <a:stretch/>
        </p:blipFill>
        <p:spPr>
          <a:xfrm>
            <a:off x="141120" y="3096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732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47219F98-F619-4244-BB89-8704A367A9C6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733" name="TextShape 2"/>
          <p:cNvSpPr txBox="1"/>
          <p:nvPr/>
        </p:nvSpPr>
        <p:spPr>
          <a:xfrm>
            <a:off x="251640" y="30960"/>
            <a:ext cx="8352720" cy="719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6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</a:t>
            </a:r>
            <a:r>
              <a:rPr b="1" lang="fr-FR" sz="2700" spc="-1" strike="noStrike">
                <a:solidFill>
                  <a:srgbClr val="263746"/>
                </a:solidFill>
                <a:latin typeface="Arial"/>
              </a:rPr>
              <a:t>4 equally-weighted subjects            </a:t>
            </a:r>
            <a:br/>
            <a:r>
              <a:rPr b="1" lang="fr-FR" sz="2700" spc="-1" strike="noStrike">
                <a:solidFill>
                  <a:srgbClr val="263746"/>
                </a:solidFill>
                <a:latin typeface="Arial"/>
              </a:rPr>
              <a:t>               = 20% of engineering diploma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670844503"/>
              </p:ext>
            </p:extLst>
          </p:nvPr>
        </p:nvGraphicFramePr>
        <p:xfrm>
          <a:off x="1043640" y="1340640"/>
          <a:ext cx="6095520" cy="406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icture 3" descr=""/>
          <p:cNvPicPr/>
          <p:nvPr/>
        </p:nvPicPr>
        <p:blipFill>
          <a:blip r:embed="rId1"/>
          <a:stretch/>
        </p:blipFill>
        <p:spPr>
          <a:xfrm>
            <a:off x="141120" y="3096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735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4D163F1B-78E0-42F7-9190-4B803F5CE7E5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736" name="TextShape 2"/>
          <p:cNvSpPr txBox="1"/>
          <p:nvPr/>
        </p:nvSpPr>
        <p:spPr>
          <a:xfrm>
            <a:off x="251640" y="30960"/>
            <a:ext cx="8892000" cy="719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4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</a:t>
            </a:r>
            <a:r>
              <a:rPr b="1" lang="fr-FR" sz="2700" spc="-1" strike="noStrike">
                <a:solidFill>
                  <a:srgbClr val="263746"/>
                </a:solidFill>
                <a:latin typeface="Arial"/>
              </a:rPr>
              <a:t>2017 triptych of 4 equally-weighted subjects            </a:t>
            </a:r>
            <a:br/>
            <a:r>
              <a:rPr b="1" lang="fr-FR" sz="2700" spc="-1" strike="noStrike">
                <a:solidFill>
                  <a:srgbClr val="263746"/>
                </a:solidFill>
                <a:latin typeface="Arial"/>
              </a:rPr>
              <a:t>               = 20% of engineering diploma, </a:t>
            </a:r>
            <a:r>
              <a:rPr b="1" lang="fr-FR" sz="2700" spc="-1" strike="noStrike">
                <a:solidFill>
                  <a:srgbClr val="3717f9"/>
                </a:solidFill>
                <a:latin typeface="Arial"/>
              </a:rPr>
              <a:t>1 day / week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617487907"/>
              </p:ext>
            </p:extLst>
          </p:nvPr>
        </p:nvGraphicFramePr>
        <p:xfrm>
          <a:off x="1368720" y="1340640"/>
          <a:ext cx="6095520" cy="406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37" name="CustomShape 3"/>
          <p:cNvSpPr/>
          <p:nvPr/>
        </p:nvSpPr>
        <p:spPr>
          <a:xfrm>
            <a:off x="6611400" y="1725120"/>
            <a:ext cx="2555280" cy="4561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717f9"/>
                </a:solidFill>
                <a:latin typeface="Arial"/>
              </a:rPr>
              <a:t>8.00 – 9.45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6622920" y="2675880"/>
            <a:ext cx="2044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717f9"/>
                </a:solidFill>
                <a:latin typeface="Arial"/>
              </a:rPr>
              <a:t>10.15 – 12.00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39" name="CustomShape 5"/>
          <p:cNvSpPr/>
          <p:nvPr/>
        </p:nvSpPr>
        <p:spPr>
          <a:xfrm>
            <a:off x="6617160" y="4601520"/>
            <a:ext cx="2555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717f9"/>
                </a:solidFill>
                <a:latin typeface="Arial"/>
              </a:rPr>
              <a:t>16.15 – 18.00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40" name="Picture 8" descr=""/>
          <p:cNvPicPr/>
          <p:nvPr/>
        </p:nvPicPr>
        <p:blipFill>
          <a:blip r:embed="rId7"/>
          <a:stretch/>
        </p:blipFill>
        <p:spPr>
          <a:xfrm>
            <a:off x="1588320" y="4509000"/>
            <a:ext cx="748800" cy="480600"/>
          </a:xfrm>
          <a:prstGeom prst="rect">
            <a:avLst/>
          </a:prstGeom>
          <a:ln>
            <a:noFill/>
          </a:ln>
        </p:spPr>
      </p:pic>
      <p:pic>
        <p:nvPicPr>
          <p:cNvPr id="741" name="Picture 3" descr=""/>
          <p:cNvPicPr/>
          <p:nvPr/>
        </p:nvPicPr>
        <p:blipFill>
          <a:blip r:embed="rId8"/>
          <a:stretch/>
        </p:blipFill>
        <p:spPr>
          <a:xfrm>
            <a:off x="998640" y="4701960"/>
            <a:ext cx="497520" cy="255960"/>
          </a:xfrm>
          <a:prstGeom prst="rect">
            <a:avLst/>
          </a:prstGeom>
          <a:ln>
            <a:noFill/>
          </a:ln>
        </p:spPr>
      </p:pic>
      <p:pic>
        <p:nvPicPr>
          <p:cNvPr id="742" name="Picture 3" descr=""/>
          <p:cNvPicPr/>
          <p:nvPr/>
        </p:nvPicPr>
        <p:blipFill>
          <a:blip r:embed="rId9"/>
          <a:stretch/>
        </p:blipFill>
        <p:spPr>
          <a:xfrm>
            <a:off x="1569960" y="1714320"/>
            <a:ext cx="785520" cy="512280"/>
          </a:xfrm>
          <a:prstGeom prst="rect">
            <a:avLst/>
          </a:prstGeom>
          <a:ln>
            <a:noFill/>
          </a:ln>
        </p:spPr>
      </p:pic>
      <p:pic>
        <p:nvPicPr>
          <p:cNvPr id="743" name="Picture 2" descr=""/>
          <p:cNvPicPr/>
          <p:nvPr/>
        </p:nvPicPr>
        <p:blipFill>
          <a:blip r:embed="rId10"/>
          <a:stretch/>
        </p:blipFill>
        <p:spPr>
          <a:xfrm>
            <a:off x="42840" y="2404080"/>
            <a:ext cx="506160" cy="433080"/>
          </a:xfrm>
          <a:prstGeom prst="rect">
            <a:avLst/>
          </a:prstGeom>
          <a:ln>
            <a:noFill/>
          </a:ln>
        </p:spPr>
      </p:pic>
      <p:pic>
        <p:nvPicPr>
          <p:cNvPr id="744" name="Picture 5" descr=""/>
          <p:cNvPicPr/>
          <p:nvPr/>
        </p:nvPicPr>
        <p:blipFill>
          <a:blip r:embed="rId11"/>
          <a:stretch/>
        </p:blipFill>
        <p:spPr>
          <a:xfrm>
            <a:off x="622080" y="2431080"/>
            <a:ext cx="575640" cy="379080"/>
          </a:xfrm>
          <a:prstGeom prst="rect">
            <a:avLst/>
          </a:prstGeom>
          <a:ln>
            <a:noFill/>
          </a:ln>
        </p:spPr>
      </p:pic>
      <p:pic>
        <p:nvPicPr>
          <p:cNvPr id="745" name="Picture 7" descr=""/>
          <p:cNvPicPr/>
          <p:nvPr/>
        </p:nvPicPr>
        <p:blipFill>
          <a:blip r:embed="rId12"/>
          <a:stretch/>
        </p:blipFill>
        <p:spPr>
          <a:xfrm>
            <a:off x="1221120" y="2431080"/>
            <a:ext cx="597960" cy="379080"/>
          </a:xfrm>
          <a:prstGeom prst="rect">
            <a:avLst/>
          </a:prstGeom>
          <a:ln>
            <a:noFill/>
          </a:ln>
        </p:spPr>
      </p:pic>
      <p:pic>
        <p:nvPicPr>
          <p:cNvPr id="746" name="Picture 3" descr=""/>
          <p:cNvPicPr/>
          <p:nvPr/>
        </p:nvPicPr>
        <p:blipFill>
          <a:blip r:embed="rId13"/>
          <a:stretch/>
        </p:blipFill>
        <p:spPr>
          <a:xfrm>
            <a:off x="1844280" y="2431080"/>
            <a:ext cx="506160" cy="414000"/>
          </a:xfrm>
          <a:prstGeom prst="rect">
            <a:avLst/>
          </a:prstGeom>
          <a:ln>
            <a:noFill/>
          </a:ln>
        </p:spPr>
      </p:pic>
      <p:pic>
        <p:nvPicPr>
          <p:cNvPr id="747" name="Picture 4" descr=""/>
          <p:cNvPicPr/>
          <p:nvPr/>
        </p:nvPicPr>
        <p:blipFill>
          <a:blip r:embed="rId14"/>
          <a:stretch/>
        </p:blipFill>
        <p:spPr>
          <a:xfrm>
            <a:off x="42840" y="2891160"/>
            <a:ext cx="506160" cy="414000"/>
          </a:xfrm>
          <a:prstGeom prst="rect">
            <a:avLst/>
          </a:prstGeom>
          <a:ln>
            <a:noFill/>
          </a:ln>
        </p:spPr>
      </p:pic>
      <p:pic>
        <p:nvPicPr>
          <p:cNvPr id="748" name="Picture 9" descr="RUSS0001"/>
          <p:cNvPicPr/>
          <p:nvPr/>
        </p:nvPicPr>
        <p:blipFill>
          <a:blip r:embed="rId15"/>
          <a:stretch/>
        </p:blipFill>
        <p:spPr>
          <a:xfrm>
            <a:off x="606960" y="2851560"/>
            <a:ext cx="590760" cy="439920"/>
          </a:xfrm>
          <a:prstGeom prst="rect">
            <a:avLst/>
          </a:prstGeom>
          <a:ln>
            <a:noFill/>
          </a:ln>
        </p:spPr>
      </p:pic>
      <p:pic>
        <p:nvPicPr>
          <p:cNvPr id="749" name="Picture 7" descr="ITAL0001"/>
          <p:cNvPicPr/>
          <p:nvPr/>
        </p:nvPicPr>
        <p:blipFill>
          <a:blip r:embed="rId16"/>
          <a:stretch/>
        </p:blipFill>
        <p:spPr>
          <a:xfrm>
            <a:off x="1268280" y="2907000"/>
            <a:ext cx="464400" cy="398160"/>
          </a:xfrm>
          <a:prstGeom prst="rect">
            <a:avLst/>
          </a:prstGeom>
          <a:ln>
            <a:noFill/>
          </a:ln>
        </p:spPr>
      </p:pic>
      <p:pic>
        <p:nvPicPr>
          <p:cNvPr id="750" name="Picture 8" descr=""/>
          <p:cNvPicPr/>
          <p:nvPr/>
        </p:nvPicPr>
        <p:blipFill>
          <a:blip r:embed="rId17"/>
          <a:stretch/>
        </p:blipFill>
        <p:spPr>
          <a:xfrm>
            <a:off x="1830960" y="2926800"/>
            <a:ext cx="506160" cy="383400"/>
          </a:xfrm>
          <a:prstGeom prst="rect">
            <a:avLst/>
          </a:prstGeom>
          <a:ln>
            <a:noFill/>
          </a:ln>
        </p:spPr>
      </p:pic>
      <p:pic>
        <p:nvPicPr>
          <p:cNvPr id="751" name="Picture 8" descr=""/>
          <p:cNvPicPr/>
          <p:nvPr/>
        </p:nvPicPr>
        <p:blipFill>
          <a:blip r:embed="rId18"/>
          <a:stretch/>
        </p:blipFill>
        <p:spPr>
          <a:xfrm>
            <a:off x="1588320" y="3605040"/>
            <a:ext cx="748800" cy="480600"/>
          </a:xfrm>
          <a:prstGeom prst="rect">
            <a:avLst/>
          </a:prstGeom>
          <a:ln>
            <a:noFill/>
          </a:ln>
        </p:spPr>
      </p:pic>
      <p:pic>
        <p:nvPicPr>
          <p:cNvPr id="752" name="Picture 3" descr=""/>
          <p:cNvPicPr/>
          <p:nvPr/>
        </p:nvPicPr>
        <p:blipFill>
          <a:blip r:embed="rId19"/>
          <a:stretch/>
        </p:blipFill>
        <p:spPr>
          <a:xfrm>
            <a:off x="710640" y="3586320"/>
            <a:ext cx="785520" cy="512280"/>
          </a:xfrm>
          <a:prstGeom prst="rect">
            <a:avLst/>
          </a:prstGeom>
          <a:ln>
            <a:noFill/>
          </a:ln>
        </p:spPr>
      </p:pic>
      <p:sp>
        <p:nvSpPr>
          <p:cNvPr id="753" name="CustomShape 6"/>
          <p:cNvSpPr/>
          <p:nvPr/>
        </p:nvSpPr>
        <p:spPr>
          <a:xfrm>
            <a:off x="-241920" y="5589360"/>
            <a:ext cx="95536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The Toulouse INP-N7 multilingual soft skills framework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754" name="Picture 5" descr=""/>
          <p:cNvPicPr/>
          <p:nvPr/>
        </p:nvPicPr>
        <p:blipFill>
          <a:blip r:embed="rId20"/>
          <a:stretch/>
        </p:blipFill>
        <p:spPr>
          <a:xfrm>
            <a:off x="6516360" y="3643560"/>
            <a:ext cx="1128960" cy="495360"/>
          </a:xfrm>
          <a:prstGeom prst="rect">
            <a:avLst/>
          </a:prstGeom>
          <a:ln>
            <a:noFill/>
          </a:ln>
        </p:spPr>
      </p:pic>
      <p:pic>
        <p:nvPicPr>
          <p:cNvPr id="755" name="Picture 10" descr=""/>
          <p:cNvPicPr/>
          <p:nvPr/>
        </p:nvPicPr>
        <p:blipFill>
          <a:blip r:embed="rId21"/>
          <a:stretch/>
        </p:blipFill>
        <p:spPr>
          <a:xfrm>
            <a:off x="7889400" y="3643560"/>
            <a:ext cx="784080" cy="49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Shape 1"/>
          <p:cNvSpPr txBox="1"/>
          <p:nvPr/>
        </p:nvSpPr>
        <p:spPr>
          <a:xfrm>
            <a:off x="179640" y="9000"/>
            <a:ext cx="846000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+ 100 trainers : academia, industry, alumni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7" name="Picture 2" descr=""/>
          <p:cNvPicPr/>
          <p:nvPr/>
        </p:nvPicPr>
        <p:blipFill>
          <a:blip r:embed="rId1"/>
          <a:srcRect l="0" t="0" r="0" b="3989"/>
          <a:stretch/>
        </p:blipFill>
        <p:spPr>
          <a:xfrm>
            <a:off x="467640" y="692640"/>
            <a:ext cx="7920360" cy="5256360"/>
          </a:xfrm>
          <a:prstGeom prst="rect">
            <a:avLst/>
          </a:prstGeom>
          <a:ln>
            <a:noFill/>
          </a:ln>
        </p:spPr>
      </p:pic>
      <p:sp>
        <p:nvSpPr>
          <p:cNvPr id="758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96D5E05B-17E7-4418-8FC3-E1D6F56DC728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extShape 1"/>
          <p:cNvSpPr txBox="1"/>
          <p:nvPr/>
        </p:nvSpPr>
        <p:spPr>
          <a:xfrm>
            <a:off x="1403280" y="3967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760" name="CustomShape 2"/>
          <p:cNvSpPr/>
          <p:nvPr/>
        </p:nvSpPr>
        <p:spPr>
          <a:xfrm>
            <a:off x="654840" y="5707800"/>
            <a:ext cx="8034840" cy="693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9aa9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3"/>
          <p:cNvSpPr/>
          <p:nvPr/>
        </p:nvSpPr>
        <p:spPr>
          <a:xfrm>
            <a:off x="31680" y="121320"/>
            <a:ext cx="893736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              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762" name="CustomShape 4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5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6"/>
          <p:cNvSpPr/>
          <p:nvPr/>
        </p:nvSpPr>
        <p:spPr>
          <a:xfrm>
            <a:off x="207000" y="6376320"/>
            <a:ext cx="8867880" cy="6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ff"/>
                </a:solidFill>
                <a:latin typeface="Calibri"/>
              </a:rPr>
              <a:t>                       </a:t>
            </a:r>
            <a:r>
              <a:rPr b="1" lang="fr-FR" sz="1800" spc="-1" strike="noStrike">
                <a:solidFill>
                  <a:srgbClr val="0000ff"/>
                </a:solidFill>
                <a:latin typeface="Calibri"/>
              </a:rPr>
              <a:t>2015                                                     2016                                               2017 to date   </a:t>
            </a:r>
            <a:r>
              <a:rPr b="1" lang="fr-FR" sz="1800" spc="-1" strike="noStrike">
                <a:solidFill>
                  <a:srgbClr val="0000ff"/>
                </a:solidFill>
                <a:latin typeface="Calibri"/>
              </a:rPr>
              <a:t>	</a:t>
            </a:r>
            <a:r>
              <a:rPr b="1" lang="fr-FR" sz="1800" spc="-1" strike="noStrike">
                <a:solidFill>
                  <a:srgbClr val="0000ff"/>
                </a:solidFill>
                <a:latin typeface="Calibri"/>
              </a:rPr>
              <a:t>	</a:t>
            </a:r>
            <a:r>
              <a:rPr b="1" lang="fr-FR" sz="1800" spc="-1" strike="noStrike">
                <a:solidFill>
                  <a:srgbClr val="0000ff"/>
                </a:solidFill>
                <a:latin typeface="Calibri"/>
              </a:rPr>
              <a:t>                    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765" name="Picture 2" descr=""/>
          <p:cNvPicPr/>
          <p:nvPr/>
        </p:nvPicPr>
        <p:blipFill>
          <a:blip r:embed="rId1"/>
          <a:stretch/>
        </p:blipFill>
        <p:spPr>
          <a:xfrm>
            <a:off x="8640" y="2474640"/>
            <a:ext cx="3192840" cy="2547360"/>
          </a:xfrm>
          <a:prstGeom prst="rect">
            <a:avLst/>
          </a:prstGeom>
          <a:ln>
            <a:noFill/>
          </a:ln>
        </p:spPr>
      </p:pic>
      <p:pic>
        <p:nvPicPr>
          <p:cNvPr id="766" name="Picture 3" descr=""/>
          <p:cNvPicPr/>
          <p:nvPr/>
        </p:nvPicPr>
        <p:blipFill>
          <a:blip r:embed="rId2"/>
          <a:stretch/>
        </p:blipFill>
        <p:spPr>
          <a:xfrm>
            <a:off x="3004560" y="1365120"/>
            <a:ext cx="3134880" cy="2776320"/>
          </a:xfrm>
          <a:prstGeom prst="rect">
            <a:avLst/>
          </a:prstGeom>
          <a:ln>
            <a:noFill/>
          </a:ln>
        </p:spPr>
      </p:pic>
      <p:pic>
        <p:nvPicPr>
          <p:cNvPr id="767" name="Picture 4" descr=""/>
          <p:cNvPicPr/>
          <p:nvPr/>
        </p:nvPicPr>
        <p:blipFill>
          <a:blip r:embed="rId3"/>
          <a:srcRect l="4398" t="0" r="3027" b="0"/>
          <a:stretch/>
        </p:blipFill>
        <p:spPr>
          <a:xfrm>
            <a:off x="5776560" y="610920"/>
            <a:ext cx="3326400" cy="2979360"/>
          </a:xfrm>
          <a:prstGeom prst="rect">
            <a:avLst/>
          </a:prstGeom>
          <a:ln>
            <a:noFill/>
          </a:ln>
        </p:spPr>
      </p:pic>
      <p:pic>
        <p:nvPicPr>
          <p:cNvPr id="768" name="Picture 6" descr=""/>
          <p:cNvPicPr/>
          <p:nvPr/>
        </p:nvPicPr>
        <p:blipFill>
          <a:blip r:embed="rId4"/>
          <a:stretch/>
        </p:blipFill>
        <p:spPr>
          <a:xfrm>
            <a:off x="1315800" y="5073840"/>
            <a:ext cx="578520" cy="604080"/>
          </a:xfrm>
          <a:prstGeom prst="rect">
            <a:avLst/>
          </a:prstGeom>
          <a:ln>
            <a:noFill/>
          </a:ln>
        </p:spPr>
      </p:pic>
      <p:pic>
        <p:nvPicPr>
          <p:cNvPr id="769" name="Picture 8" descr=""/>
          <p:cNvPicPr/>
          <p:nvPr/>
        </p:nvPicPr>
        <p:blipFill>
          <a:blip r:embed="rId5"/>
          <a:stretch/>
        </p:blipFill>
        <p:spPr>
          <a:xfrm>
            <a:off x="3820320" y="4770360"/>
            <a:ext cx="656640" cy="572400"/>
          </a:xfrm>
          <a:prstGeom prst="rect">
            <a:avLst/>
          </a:prstGeom>
          <a:ln>
            <a:noFill/>
          </a:ln>
        </p:spPr>
      </p:pic>
      <p:pic>
        <p:nvPicPr>
          <p:cNvPr id="770" name="Picture 10" descr=""/>
          <p:cNvPicPr/>
          <p:nvPr/>
        </p:nvPicPr>
        <p:blipFill>
          <a:blip r:embed="rId6"/>
          <a:stretch/>
        </p:blipFill>
        <p:spPr>
          <a:xfrm>
            <a:off x="6228000" y="4218840"/>
            <a:ext cx="1175400" cy="673560"/>
          </a:xfrm>
          <a:prstGeom prst="rect">
            <a:avLst/>
          </a:prstGeom>
          <a:ln>
            <a:noFill/>
          </a:ln>
        </p:spPr>
      </p:pic>
      <p:pic>
        <p:nvPicPr>
          <p:cNvPr id="771" name="Picture 11" descr=""/>
          <p:cNvPicPr/>
          <p:nvPr/>
        </p:nvPicPr>
        <p:blipFill>
          <a:blip r:embed="rId7"/>
          <a:stretch/>
        </p:blipFill>
        <p:spPr>
          <a:xfrm>
            <a:off x="4500360" y="4474080"/>
            <a:ext cx="779760" cy="1258200"/>
          </a:xfrm>
          <a:prstGeom prst="rect">
            <a:avLst/>
          </a:prstGeom>
          <a:ln>
            <a:noFill/>
          </a:ln>
        </p:spPr>
      </p:pic>
      <p:sp>
        <p:nvSpPr>
          <p:cNvPr id="772" name="CustomShape 7"/>
          <p:cNvSpPr/>
          <p:nvPr/>
        </p:nvSpPr>
        <p:spPr>
          <a:xfrm>
            <a:off x="141120" y="-1105920"/>
            <a:ext cx="6911640" cy="23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8"/>
          <p:cNvSpPr/>
          <p:nvPr/>
        </p:nvSpPr>
        <p:spPr>
          <a:xfrm>
            <a:off x="279360" y="-967680"/>
            <a:ext cx="6911640" cy="23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9"/>
          <p:cNvSpPr/>
          <p:nvPr/>
        </p:nvSpPr>
        <p:spPr>
          <a:xfrm>
            <a:off x="417600" y="-829440"/>
            <a:ext cx="6911640" cy="23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5" name="Picture 7" descr=""/>
          <p:cNvPicPr/>
          <p:nvPr/>
        </p:nvPicPr>
        <p:blipFill>
          <a:blip r:embed="rId8"/>
          <a:stretch/>
        </p:blipFill>
        <p:spPr>
          <a:xfrm>
            <a:off x="6575040" y="5131440"/>
            <a:ext cx="1407600" cy="423360"/>
          </a:xfrm>
          <a:prstGeom prst="rect">
            <a:avLst/>
          </a:prstGeom>
          <a:ln>
            <a:noFill/>
          </a:ln>
        </p:spPr>
      </p:pic>
      <p:pic>
        <p:nvPicPr>
          <p:cNvPr id="776" name="Picture 9" descr="Résultat de recherche d'images pour &quot;e portfolio&quot;"/>
          <p:cNvPicPr/>
          <p:nvPr/>
        </p:nvPicPr>
        <p:blipFill>
          <a:blip r:embed="rId9"/>
          <a:stretch/>
        </p:blipFill>
        <p:spPr>
          <a:xfrm>
            <a:off x="8031960" y="4958640"/>
            <a:ext cx="1091520" cy="768240"/>
          </a:xfrm>
          <a:prstGeom prst="rect">
            <a:avLst/>
          </a:prstGeom>
          <a:ln>
            <a:noFill/>
          </a:ln>
        </p:spPr>
      </p:pic>
      <p:pic>
        <p:nvPicPr>
          <p:cNvPr id="777" name="Picture 4" descr=""/>
          <p:cNvPicPr/>
          <p:nvPr/>
        </p:nvPicPr>
        <p:blipFill>
          <a:blip r:embed="rId10"/>
          <a:stretch/>
        </p:blipFill>
        <p:spPr>
          <a:xfrm>
            <a:off x="8259480" y="3060000"/>
            <a:ext cx="872280" cy="1010880"/>
          </a:xfrm>
          <a:prstGeom prst="rect">
            <a:avLst/>
          </a:prstGeom>
          <a:ln>
            <a:noFill/>
          </a:ln>
        </p:spPr>
      </p:pic>
      <p:pic>
        <p:nvPicPr>
          <p:cNvPr id="778" name="Picture 2" descr=""/>
          <p:cNvPicPr/>
          <p:nvPr/>
        </p:nvPicPr>
        <p:blipFill>
          <a:blip r:embed="rId11"/>
          <a:stretch/>
        </p:blipFill>
        <p:spPr>
          <a:xfrm>
            <a:off x="6575040" y="3590640"/>
            <a:ext cx="1320120" cy="533520"/>
          </a:xfrm>
          <a:prstGeom prst="rect">
            <a:avLst/>
          </a:prstGeom>
          <a:ln>
            <a:noFill/>
          </a:ln>
        </p:spPr>
      </p:pic>
      <p:pic>
        <p:nvPicPr>
          <p:cNvPr id="779" name="Picture 3" descr=""/>
          <p:cNvPicPr/>
          <p:nvPr/>
        </p:nvPicPr>
        <p:blipFill>
          <a:blip r:embed="rId12"/>
          <a:stretch/>
        </p:blipFill>
        <p:spPr>
          <a:xfrm>
            <a:off x="362520" y="9108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780" name="CustomShape 10"/>
          <p:cNvSpPr/>
          <p:nvPr/>
        </p:nvSpPr>
        <p:spPr>
          <a:xfrm>
            <a:off x="141120" y="4474080"/>
            <a:ext cx="67356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1" name="Picture 2" descr=""/>
          <p:cNvPicPr/>
          <p:nvPr/>
        </p:nvPicPr>
        <p:blipFill>
          <a:blip r:embed="rId13"/>
          <a:stretch/>
        </p:blipFill>
        <p:spPr>
          <a:xfrm>
            <a:off x="3055680" y="3639240"/>
            <a:ext cx="669240" cy="502200"/>
          </a:xfrm>
          <a:prstGeom prst="rect">
            <a:avLst/>
          </a:prstGeom>
          <a:ln>
            <a:noFill/>
          </a:ln>
        </p:spPr>
      </p:pic>
      <p:pic>
        <p:nvPicPr>
          <p:cNvPr id="782" name="Picture 2" descr=""/>
          <p:cNvPicPr/>
          <p:nvPr/>
        </p:nvPicPr>
        <p:blipFill>
          <a:blip r:embed="rId14"/>
          <a:stretch/>
        </p:blipFill>
        <p:spPr>
          <a:xfrm>
            <a:off x="5776560" y="3062880"/>
            <a:ext cx="669240" cy="502200"/>
          </a:xfrm>
          <a:prstGeom prst="rect">
            <a:avLst/>
          </a:prstGeom>
          <a:ln>
            <a:noFill/>
          </a:ln>
        </p:spPr>
      </p:pic>
      <p:pic>
        <p:nvPicPr>
          <p:cNvPr id="783" name="Picture 2" descr="Résultat de recherche d'images pour &quot;Virginia Tech&quot;"/>
          <p:cNvPicPr/>
          <p:nvPr/>
        </p:nvPicPr>
        <p:blipFill>
          <a:blip r:embed="rId15"/>
          <a:stretch/>
        </p:blipFill>
        <p:spPr>
          <a:xfrm>
            <a:off x="7620480" y="4218840"/>
            <a:ext cx="1277640" cy="568080"/>
          </a:xfrm>
          <a:prstGeom prst="rect">
            <a:avLst/>
          </a:prstGeom>
          <a:ln>
            <a:noFill/>
          </a:ln>
        </p:spPr>
      </p:pic>
      <p:sp>
        <p:nvSpPr>
          <p:cNvPr id="784" name="CustomShape 11"/>
          <p:cNvSpPr/>
          <p:nvPr/>
        </p:nvSpPr>
        <p:spPr>
          <a:xfrm>
            <a:off x="2925720" y="51840"/>
            <a:ext cx="43531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Research-driven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TextShape 1"/>
          <p:cNvSpPr txBox="1"/>
          <p:nvPr/>
        </p:nvSpPr>
        <p:spPr>
          <a:xfrm>
            <a:off x="1403280" y="3967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786" name="CustomShape 2"/>
          <p:cNvSpPr/>
          <p:nvPr/>
        </p:nvSpPr>
        <p:spPr>
          <a:xfrm>
            <a:off x="-93240" y="148320"/>
            <a:ext cx="893736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              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787" name="CustomShape 3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4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5"/>
          <p:cNvSpPr/>
          <p:nvPr/>
        </p:nvSpPr>
        <p:spPr>
          <a:xfrm>
            <a:off x="141120" y="-1105920"/>
            <a:ext cx="6911640" cy="23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6"/>
          <p:cNvSpPr/>
          <p:nvPr/>
        </p:nvSpPr>
        <p:spPr>
          <a:xfrm>
            <a:off x="279360" y="-967680"/>
            <a:ext cx="6911640" cy="23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7"/>
          <p:cNvSpPr/>
          <p:nvPr/>
        </p:nvSpPr>
        <p:spPr>
          <a:xfrm>
            <a:off x="417600" y="-829440"/>
            <a:ext cx="6911640" cy="23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2" name="Picture 3" descr=""/>
          <p:cNvPicPr/>
          <p:nvPr/>
        </p:nvPicPr>
        <p:blipFill>
          <a:blip r:embed="rId1"/>
          <a:stretch/>
        </p:blipFill>
        <p:spPr>
          <a:xfrm>
            <a:off x="362520" y="9108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793" name="CustomShape 8"/>
          <p:cNvSpPr/>
          <p:nvPr/>
        </p:nvSpPr>
        <p:spPr>
          <a:xfrm>
            <a:off x="141120" y="4474080"/>
            <a:ext cx="673560" cy="503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4" name="Picture 2" descr=""/>
          <p:cNvPicPr/>
          <p:nvPr/>
        </p:nvPicPr>
        <p:blipFill>
          <a:blip r:embed="rId2"/>
          <a:stretch/>
        </p:blipFill>
        <p:spPr>
          <a:xfrm>
            <a:off x="3055680" y="3639240"/>
            <a:ext cx="669240" cy="502200"/>
          </a:xfrm>
          <a:prstGeom prst="rect">
            <a:avLst/>
          </a:prstGeom>
          <a:ln>
            <a:noFill/>
          </a:ln>
        </p:spPr>
      </p:pic>
      <p:pic>
        <p:nvPicPr>
          <p:cNvPr id="795" name="Picture 2" descr=""/>
          <p:cNvPicPr/>
          <p:nvPr/>
        </p:nvPicPr>
        <p:blipFill>
          <a:blip r:embed="rId3"/>
          <a:stretch/>
        </p:blipFill>
        <p:spPr>
          <a:xfrm>
            <a:off x="5776560" y="3062880"/>
            <a:ext cx="669240" cy="502200"/>
          </a:xfrm>
          <a:prstGeom prst="rect">
            <a:avLst/>
          </a:prstGeom>
          <a:ln>
            <a:noFill/>
          </a:ln>
        </p:spPr>
      </p:pic>
      <p:sp>
        <p:nvSpPr>
          <p:cNvPr id="796" name="CustomShape 9"/>
          <p:cNvSpPr/>
          <p:nvPr/>
        </p:nvSpPr>
        <p:spPr>
          <a:xfrm>
            <a:off x="2366280" y="93240"/>
            <a:ext cx="74901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</a:rPr>
              <a:t>    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</a:rPr>
              <a:t>Soft Skills research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797" name="CustomShape 10"/>
          <p:cNvSpPr/>
          <p:nvPr/>
        </p:nvSpPr>
        <p:spPr>
          <a:xfrm>
            <a:off x="309600" y="1124640"/>
            <a:ext cx="8542440" cy="56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 </a:t>
            </a:r>
            <a:endParaRPr b="0" lang="fr-FR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Collins, M. (2018). </a:t>
            </a:r>
            <a:r>
              <a:rPr b="0" i="1" lang="fr-FR" sz="2000" spc="-1" strike="noStrike">
                <a:solidFill>
                  <a:srgbClr val="000000"/>
                </a:solidFill>
                <a:latin typeface="Calibri"/>
              </a:rPr>
              <a:t>The Engineer of the Future, White Paper 2018 by Airbus Global University Partner Programme (AGUPP)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, Airbus Employment Marketing for the Airbus Global University Partner Programme</a:t>
            </a:r>
            <a:endParaRPr b="0" lang="fr-FR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Spar, B., Dye, C., Lefkowitz, R., Pate, D. (2018). </a:t>
            </a:r>
            <a:r>
              <a:rPr b="0" i="1" lang="fr-FR" sz="2000" spc="-1" strike="noStrike">
                <a:solidFill>
                  <a:srgbClr val="000000"/>
                </a:solidFill>
                <a:latin typeface="Calibri"/>
              </a:rPr>
              <a:t>2018 Workplace Learning Report: The Rise and Responsibility of Talent Development in the New Labor Market</a:t>
            </a: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, Linkedin Learning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http://www.oecd.org/skills/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https://www.weforum.org/reports/the-future-of-jobs-report-2018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(see « human skills » p. 12)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pic>
        <p:nvPicPr>
          <p:cNvPr id="798" name="Picture 4" descr="Résultat de recherche d'images pour &quot;airbus logo&quot;"/>
          <p:cNvPicPr/>
          <p:nvPr/>
        </p:nvPicPr>
        <p:blipFill>
          <a:blip r:embed="rId4"/>
          <a:stretch/>
        </p:blipFill>
        <p:spPr>
          <a:xfrm>
            <a:off x="425520" y="1137600"/>
            <a:ext cx="1625760" cy="294480"/>
          </a:xfrm>
          <a:prstGeom prst="rect">
            <a:avLst/>
          </a:prstGeom>
          <a:ln>
            <a:noFill/>
          </a:ln>
        </p:spPr>
      </p:pic>
      <p:pic>
        <p:nvPicPr>
          <p:cNvPr id="799" name="Picture 7" descr="Résultat de recherche d'images pour &quot;linked in logo&quot;"/>
          <p:cNvPicPr/>
          <p:nvPr/>
        </p:nvPicPr>
        <p:blipFill>
          <a:blip r:embed="rId5"/>
          <a:stretch/>
        </p:blipFill>
        <p:spPr>
          <a:xfrm>
            <a:off x="417600" y="2550960"/>
            <a:ext cx="1633680" cy="339480"/>
          </a:xfrm>
          <a:prstGeom prst="rect">
            <a:avLst/>
          </a:prstGeom>
          <a:ln>
            <a:noFill/>
          </a:ln>
        </p:spPr>
      </p:pic>
      <p:sp>
        <p:nvSpPr>
          <p:cNvPr id="800" name="CustomShape 11"/>
          <p:cNvSpPr/>
          <p:nvPr/>
        </p:nvSpPr>
        <p:spPr>
          <a:xfrm>
            <a:off x="155520" y="-1143000"/>
            <a:ext cx="4476240" cy="23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1" name="Picture 10" descr=""/>
          <p:cNvPicPr/>
          <p:nvPr/>
        </p:nvPicPr>
        <p:blipFill>
          <a:blip r:embed="rId6"/>
          <a:srcRect l="0" t="31274" r="0" b="0"/>
          <a:stretch/>
        </p:blipFill>
        <p:spPr>
          <a:xfrm>
            <a:off x="436680" y="3917880"/>
            <a:ext cx="1496520" cy="583200"/>
          </a:xfrm>
          <a:prstGeom prst="rect">
            <a:avLst/>
          </a:prstGeom>
          <a:ln>
            <a:noFill/>
          </a:ln>
        </p:spPr>
      </p:pic>
      <p:pic>
        <p:nvPicPr>
          <p:cNvPr id="802" name="Picture 14" descr="Résultat de recherche d'images pour &quot;WEF&quot;"/>
          <p:cNvPicPr/>
          <p:nvPr/>
        </p:nvPicPr>
        <p:blipFill>
          <a:blip r:embed="rId7"/>
          <a:srcRect l="0" t="0" r="0" b="34154"/>
          <a:stretch/>
        </p:blipFill>
        <p:spPr>
          <a:xfrm>
            <a:off x="417600" y="4869000"/>
            <a:ext cx="1129680" cy="720720"/>
          </a:xfrm>
          <a:prstGeom prst="rect">
            <a:avLst/>
          </a:prstGeom>
          <a:ln w="324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9BE83E90-A898-4663-8552-911813EBD432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1331640" y="1614240"/>
            <a:ext cx="727236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1. SHS aims &amp; objectives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2. LM course overview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3. LM module 1: Design Your Life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611640" y="332640"/>
            <a:ext cx="7344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Calibri"/>
              </a:rPr>
              <a:t>      </a:t>
            </a:r>
            <a:r>
              <a:rPr b="1" lang="fr-FR" sz="3600" spc="-1" strike="noStrike">
                <a:solidFill>
                  <a:srgbClr val="000000"/>
                </a:solidFill>
                <a:latin typeface="Calibri"/>
              </a:rPr>
              <a:t>French research</a:t>
            </a:r>
            <a:r>
              <a:rPr b="0" lang="fr-FR" sz="3600" spc="-1" strike="noStrike">
                <a:solidFill>
                  <a:srgbClr val="000000"/>
                </a:solidFill>
                <a:latin typeface="Calibri"/>
              </a:rPr>
              <a:t>   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804" name="CustomShape 2"/>
          <p:cNvSpPr/>
          <p:nvPr/>
        </p:nvSpPr>
        <p:spPr>
          <a:xfrm>
            <a:off x="509760" y="1296000"/>
            <a:ext cx="8064360" cy="49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« There is a great emphasis placed nowadays on so-called “soft skills” such as </a:t>
            </a:r>
            <a:r>
              <a:rPr b="1" lang="fr-FR" sz="2800" spc="-1" strike="noStrike">
                <a:solidFill>
                  <a:srgbClr val="009999"/>
                </a:solidFill>
                <a:latin typeface="Calibri"/>
              </a:rPr>
              <a:t>communication, teamwork, empathy, self-motivation and leadership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. Some would go so far as to argue that they are just as important, if not more so, than cognitive skills. » </a:t>
            </a:r>
            <a:endParaRPr b="0" lang="fr-FR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Martin, J. P. (2018). </a:t>
            </a:r>
            <a:r>
              <a:rPr b="0" i="1" lang="fr-FR" sz="2400" spc="-1" strike="noStrike">
                <a:solidFill>
                  <a:srgbClr val="000000"/>
                </a:solidFill>
                <a:latin typeface="Calibri"/>
              </a:rPr>
              <a:t>Skills for the 21st Century: Findings and Policy Lessons from the OECD Survey of Adult Skills</a:t>
            </a: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. OECD Directorate for Education and Skills.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805" name="Picture 7" descr="upright=Article à illustrer Organisation"/>
          <p:cNvPicPr/>
          <p:nvPr/>
        </p:nvPicPr>
        <p:blipFill>
          <a:blip r:embed="rId1"/>
          <a:stretch/>
        </p:blipFill>
        <p:spPr>
          <a:xfrm>
            <a:off x="4958280" y="5661360"/>
            <a:ext cx="3580200" cy="76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extShape 1"/>
          <p:cNvSpPr txBox="1"/>
          <p:nvPr/>
        </p:nvSpPr>
        <p:spPr>
          <a:xfrm>
            <a:off x="1403640" y="1103760"/>
            <a:ext cx="6192360" cy="4525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1" lang="fr-FR" sz="2800" spc="-1" strike="noStrike">
                <a:solidFill>
                  <a:srgbClr val="808080"/>
                </a:solidFill>
                <a:latin typeface="Arial"/>
                <a:ea typeface="Microsoft YaHei"/>
              </a:rPr>
              <a:t>«</a:t>
            </a:r>
            <a:r>
              <a:rPr b="1" lang="fr-FR" sz="2800" spc="-1" strike="noStrike">
                <a:solidFill>
                  <a:srgbClr val="000000"/>
                </a:solidFill>
                <a:latin typeface="Arial"/>
                <a:ea typeface="Microsoft YaHei"/>
              </a:rPr>
              <a:t>  </a:t>
            </a:r>
            <a:r>
              <a:rPr b="1" lang="fr-FR" sz="2800" spc="-1" strike="noStrike">
                <a:solidFill>
                  <a:srgbClr val="808080"/>
                </a:solidFill>
                <a:latin typeface="Arial"/>
                <a:ea typeface="Microsoft YaHei"/>
              </a:rPr>
              <a:t>The training project leading to the degree meets identified professional needs, in terms of scientific, technical, </a:t>
            </a:r>
            <a:r>
              <a:rPr b="1" lang="fr-FR" sz="2800" spc="-1" strike="noStrike">
                <a:solidFill>
                  <a:srgbClr val="009999"/>
                </a:solidFill>
                <a:latin typeface="Arial"/>
                <a:ea typeface="Microsoft YaHei"/>
              </a:rPr>
              <a:t>soft skills</a:t>
            </a:r>
            <a:r>
              <a:rPr b="1" lang="fr-FR" sz="2800" spc="-1" strike="noStrike">
                <a:solidFill>
                  <a:srgbClr val="808080"/>
                </a:solidFill>
                <a:latin typeface="Arial"/>
                <a:ea typeface="Microsoft YaHei"/>
              </a:rPr>
              <a:t>, industrial and organisational competencies. The target job market is national and </a:t>
            </a:r>
            <a:r>
              <a:rPr b="1" lang="fr-FR" sz="2800" spc="-1" strike="noStrike">
                <a:solidFill>
                  <a:srgbClr val="009999"/>
                </a:solidFill>
                <a:latin typeface="Arial"/>
                <a:ea typeface="Microsoft YaHei"/>
              </a:rPr>
              <a:t>international</a:t>
            </a:r>
            <a:r>
              <a:rPr b="1" lang="fr-FR" sz="2800" spc="-1" strike="noStrike">
                <a:solidFill>
                  <a:srgbClr val="808080"/>
                </a:solidFill>
                <a:latin typeface="Arial"/>
                <a:ea typeface="Microsoft YaHei"/>
              </a:rPr>
              <a:t>. »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i="1" lang="fr-FR" sz="2800" spc="-1" strike="noStrike">
                <a:solidFill>
                  <a:srgbClr val="000000"/>
                </a:solidFill>
                <a:latin typeface="Arial"/>
                <a:ea typeface="Microsoft YaHei"/>
              </a:rPr>
              <a:t>Accreditation Criteria, Guidelines and Procedures 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Microsoft YaHei"/>
              </a:rPr>
              <a:t>(CTI, 2017: 37)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TextShape 2"/>
          <p:cNvSpPr txBox="1"/>
          <p:nvPr/>
        </p:nvSpPr>
        <p:spPr>
          <a:xfrm>
            <a:off x="1181520" y="91080"/>
            <a:ext cx="7707600" cy="71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New French CTI guidelines 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08" name="Picture 6" descr=""/>
          <p:cNvPicPr/>
          <p:nvPr/>
        </p:nvPicPr>
        <p:blipFill>
          <a:blip r:embed="rId1"/>
          <a:stretch/>
        </p:blipFill>
        <p:spPr>
          <a:xfrm>
            <a:off x="7884360" y="4981680"/>
            <a:ext cx="1004760" cy="863640"/>
          </a:xfrm>
          <a:prstGeom prst="rect">
            <a:avLst/>
          </a:prstGeom>
          <a:ln>
            <a:noFill/>
          </a:ln>
        </p:spPr>
      </p:pic>
      <p:pic>
        <p:nvPicPr>
          <p:cNvPr id="809" name="Picture 3" descr=""/>
          <p:cNvPicPr/>
          <p:nvPr/>
        </p:nvPicPr>
        <p:blipFill>
          <a:blip r:embed="rId2"/>
          <a:stretch/>
        </p:blipFill>
        <p:spPr>
          <a:xfrm>
            <a:off x="362520" y="9108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810" name="TextShape 3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81360" rIns="81360" tIns="40680" bIns="40680">
            <a:noAutofit/>
          </a:bodyPr>
          <a:p>
            <a:pPr>
              <a:lnSpc>
                <a:spcPct val="100000"/>
              </a:lnSpc>
            </a:pPr>
            <a:fld id="{0C6F94BE-D83E-478A-B23D-958075192162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2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3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4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5"/>
          <p:cNvSpPr/>
          <p:nvPr/>
        </p:nvSpPr>
        <p:spPr>
          <a:xfrm>
            <a:off x="614160" y="36720"/>
            <a:ext cx="8666280" cy="8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WOVEN*, WICS**, </a:t>
            </a:r>
            <a:r>
              <a:rPr b="1" lang="fr-FR" sz="2400" spc="-1" strike="noStrike">
                <a:solidFill>
                  <a:srgbClr val="ff00ff"/>
                </a:solidFill>
                <a:latin typeface="Calibri"/>
                <a:ea typeface="Microsoft YaHei"/>
              </a:rPr>
              <a:t>VUCA***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 </a:t>
            </a:r>
            <a:r>
              <a:rPr b="1" lang="fr-FR" sz="2400" spc="-1" strike="noStrike">
                <a:solidFill>
                  <a:srgbClr val="ff00ff"/>
                </a:solidFill>
                <a:latin typeface="Calibri"/>
                <a:ea typeface="Microsoft YaHei"/>
              </a:rPr>
              <a:t>communication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 tasks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(*Georgia Tech, **European Council, ***Harvard) 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16" name="TextShape 6"/>
          <p:cNvSpPr txBox="1"/>
          <p:nvPr/>
        </p:nvSpPr>
        <p:spPr>
          <a:xfrm>
            <a:off x="6555960" y="6247800"/>
            <a:ext cx="2129400" cy="472320"/>
          </a:xfrm>
          <a:prstGeom prst="rect">
            <a:avLst/>
          </a:prstGeom>
          <a:noFill/>
          <a:ln>
            <a:noFill/>
          </a:ln>
        </p:spPr>
        <p:txBody>
          <a:bodyPr lIns="81360" rIns="81360" tIns="40680" bIns="40680">
            <a:noAutofit/>
          </a:bodyPr>
          <a:p>
            <a:pPr algn="r">
              <a:lnSpc>
                <a:spcPct val="100000"/>
              </a:lnSpc>
            </a:pPr>
            <a:fld id="{3FD47C16-18F1-4911-8636-3D39BB74C6B5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  <p:graphicFrame>
        <p:nvGraphicFramePr>
          <p:cNvPr id="817" name="Table 7"/>
          <p:cNvGraphicFramePr/>
          <p:nvPr/>
        </p:nvGraphicFramePr>
        <p:xfrm>
          <a:off x="35640" y="980640"/>
          <a:ext cx="9000720" cy="4217760"/>
        </p:xfrm>
        <a:graphic>
          <a:graphicData uri="http://schemas.openxmlformats.org/drawingml/2006/table">
            <a:tbl>
              <a:tblPr/>
              <a:tblGrid>
                <a:gridCol w="648000"/>
                <a:gridCol w="3312360"/>
                <a:gridCol w="1008000"/>
                <a:gridCol w="3088440"/>
                <a:gridCol w="943920"/>
              </a:tblGrid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Sem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66ff"/>
                          </a:solidFill>
                          <a:latin typeface="Arial"/>
                        </a:rPr>
                        <a:t>Professional English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66ff"/>
                          </a:solidFill>
                          <a:latin typeface="Arial"/>
                        </a:rPr>
                        <a:t>Comm.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66ff"/>
                          </a:solidFill>
                          <a:latin typeface="Arial"/>
                        </a:rPr>
                        <a:t>Skill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33cc33"/>
                          </a:solidFill>
                          <a:latin typeface="Arial"/>
                        </a:rPr>
                        <a:t>Leadership &amp; Man.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33cc33"/>
                          </a:solidFill>
                          <a:latin typeface="Arial"/>
                        </a:rPr>
                        <a:t>Comm.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33cc33"/>
                          </a:solidFill>
                          <a:latin typeface="Arial"/>
                        </a:rPr>
                        <a:t>Skill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cffcc"/>
                    </a:solidFill>
                  </a:tcPr>
                </a:tc>
              </a:tr>
              <a:tr h="869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Meetings (emails, chair, minutes)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9933ff"/>
                          </a:solidFill>
                          <a:latin typeface="Calibri"/>
                        </a:rPr>
                        <a:t>TOEIC 1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S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I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HR telephone interview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Civics team proposal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S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I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CV &amp; letter, Civics SWOT report, </a:t>
                      </a:r>
                      <a:r>
                        <a:rPr b="0" lang="fr-FR" sz="1800" spc="-1" strike="noStrike">
                          <a:solidFill>
                            <a:srgbClr val="9933ff"/>
                          </a:solidFill>
                          <a:latin typeface="Arial"/>
                        </a:rPr>
                        <a:t>TOEIC 2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,</a:t>
                      </a: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 W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Civics infogr. poster session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ePortfolio &amp; video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I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S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Scientific presentation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REC interviews, </a:t>
                      </a:r>
                      <a:r>
                        <a:rPr b="0" lang="fr-FR" sz="1800" spc="-1" strike="noStrike">
                          <a:solidFill>
                            <a:srgbClr val="9933ff"/>
                          </a:solidFill>
                          <a:latin typeface="Arial"/>
                        </a:rPr>
                        <a:t>TOEIC 3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Calibri"/>
                        </a:rPr>
                        <a:t>S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I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Calibri"/>
                        </a:rPr>
                        <a:t>W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I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,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 </a:t>
                      </a: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Calibri"/>
                        </a:rPr>
                        <a:t>C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Management roleplay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PPP formal presentation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S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I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Calibri"/>
                        </a:rPr>
                        <a:t>S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I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CSR debates,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Reaction paper, </a:t>
                      </a:r>
                      <a:r>
                        <a:rPr b="0" lang="fr-FR" sz="1800" spc="-1" strike="noStrike">
                          <a:solidFill>
                            <a:srgbClr val="9933ff"/>
                          </a:solidFill>
                          <a:latin typeface="Arial"/>
                        </a:rPr>
                        <a:t>TOEIC 4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S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I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,</a:t>
                      </a: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 </a:t>
                      </a: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Professional ethics roleplay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Finance analysis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S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I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1115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9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Projet Long defense docs &amp; tasks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(+ B2 Clinic or Camb. tasks), </a:t>
                      </a:r>
                      <a:r>
                        <a:rPr b="0" lang="fr-FR" sz="1800" spc="-1" strike="noStrike">
                          <a:solidFill>
                            <a:srgbClr val="9933ff"/>
                          </a:solidFill>
                          <a:latin typeface="Arial"/>
                        </a:rPr>
                        <a:t>TOEIC 5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W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00b050"/>
                          </a:solidFill>
                          <a:latin typeface="Arial"/>
                        </a:rPr>
                        <a:t>S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I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,</a:t>
                      </a:r>
                      <a:r>
                        <a:rPr b="0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 </a:t>
                      </a:r>
                      <a:r>
                        <a:rPr b="0" lang="fr-FR" sz="1800" spc="-1" strike="noStrike">
                          <a:solidFill>
                            <a:srgbClr val="ffc000"/>
                          </a:solidFill>
                          <a:latin typeface="Arial"/>
                        </a:rPr>
                        <a:t>C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Industrial Property Law (TBC)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Complex Business Decisions (TBC)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i="1" lang="fr-FR" sz="1800" spc="-1" strike="noStrike">
                          <a:solidFill>
                            <a:srgbClr val="808080"/>
                          </a:solidFill>
                          <a:latin typeface="Arial"/>
                        </a:rPr>
                        <a:t>2019-2020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818" name="CustomShape 8"/>
          <p:cNvSpPr/>
          <p:nvPr/>
        </p:nvSpPr>
        <p:spPr>
          <a:xfrm>
            <a:off x="-17280" y="5445360"/>
            <a:ext cx="921672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Over 20 multimodal professional communication tasks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in French &amp;/or in English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3717f9"/>
                </a:solidFill>
                <a:latin typeface="Calibri"/>
              </a:rPr>
              <a:t>W : Writing   </a:t>
            </a:r>
            <a:r>
              <a:rPr b="0" lang="fr-FR" sz="1800" spc="-1" strike="noStrike">
                <a:solidFill>
                  <a:srgbClr val="ff0000"/>
                </a:solidFill>
                <a:latin typeface="Calibri"/>
              </a:rPr>
              <a:t>I : Interacting   </a:t>
            </a:r>
            <a:r>
              <a:rPr b="0" lang="fr-FR" sz="1800" spc="-1" strike="noStrike">
                <a:solidFill>
                  <a:srgbClr val="ffc000"/>
                </a:solidFill>
                <a:latin typeface="Calibri"/>
              </a:rPr>
              <a:t>C : Comprehending (Listening &amp;/or Reading)   </a:t>
            </a:r>
            <a:r>
              <a:rPr b="0" lang="fr-FR" sz="1800" spc="-1" strike="noStrike">
                <a:solidFill>
                  <a:srgbClr val="00b050"/>
                </a:solidFill>
                <a:latin typeface="Calibri"/>
              </a:rPr>
              <a:t>S : Speaking</a:t>
            </a:r>
            <a:r>
              <a:rPr b="0" lang="fr-FR" sz="1800" spc="-1" strike="noStrike">
                <a:solidFill>
                  <a:srgbClr val="ffc000"/>
                </a:solidFill>
                <a:latin typeface="Calibri"/>
              </a:rPr>
              <a:t>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819" name="Picture 4" descr=""/>
          <p:cNvPicPr/>
          <p:nvPr/>
        </p:nvPicPr>
        <p:blipFill>
          <a:blip r:embed="rId1"/>
          <a:stretch/>
        </p:blipFill>
        <p:spPr>
          <a:xfrm>
            <a:off x="3420000" y="1027800"/>
            <a:ext cx="407520" cy="326160"/>
          </a:xfrm>
          <a:prstGeom prst="rect">
            <a:avLst/>
          </a:prstGeom>
          <a:ln>
            <a:noFill/>
          </a:ln>
        </p:spPr>
      </p:pic>
      <p:pic>
        <p:nvPicPr>
          <p:cNvPr id="820" name="Picture 4" descr=""/>
          <p:cNvPicPr/>
          <p:nvPr/>
        </p:nvPicPr>
        <p:blipFill>
          <a:blip r:embed="rId2"/>
          <a:stretch/>
        </p:blipFill>
        <p:spPr>
          <a:xfrm>
            <a:off x="7630200" y="1019880"/>
            <a:ext cx="407520" cy="332640"/>
          </a:xfrm>
          <a:prstGeom prst="rect">
            <a:avLst/>
          </a:prstGeom>
          <a:ln>
            <a:noFill/>
          </a:ln>
        </p:spPr>
      </p:pic>
      <p:pic>
        <p:nvPicPr>
          <p:cNvPr id="821" name="Picture 3" descr=""/>
          <p:cNvPicPr/>
          <p:nvPr/>
        </p:nvPicPr>
        <p:blipFill>
          <a:blip r:embed="rId3"/>
          <a:stretch/>
        </p:blipFill>
        <p:spPr>
          <a:xfrm>
            <a:off x="7630200" y="1361160"/>
            <a:ext cx="396360" cy="28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CustomShape 1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2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3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4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5"/>
          <p:cNvSpPr/>
          <p:nvPr/>
        </p:nvSpPr>
        <p:spPr>
          <a:xfrm>
            <a:off x="-232920" y="23040"/>
            <a:ext cx="9923400" cy="8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ff00ff"/>
                </a:solidFill>
                <a:latin typeface="Calibri"/>
                <a:ea typeface="Microsoft YaHei"/>
              </a:rPr>
              <a:t>VUCA***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                                                                       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***Harvard 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27" name="TextShape 6"/>
          <p:cNvSpPr txBox="1"/>
          <p:nvPr/>
        </p:nvSpPr>
        <p:spPr>
          <a:xfrm>
            <a:off x="6555960" y="6247800"/>
            <a:ext cx="2129400" cy="472320"/>
          </a:xfrm>
          <a:prstGeom prst="rect">
            <a:avLst/>
          </a:prstGeom>
          <a:noFill/>
          <a:ln>
            <a:noFill/>
          </a:ln>
        </p:spPr>
        <p:txBody>
          <a:bodyPr lIns="81360" rIns="81360" tIns="40680" bIns="40680">
            <a:noAutofit/>
          </a:bodyPr>
          <a:p>
            <a:pPr algn="r">
              <a:lnSpc>
                <a:spcPct val="100000"/>
              </a:lnSpc>
            </a:pPr>
            <a:fld id="{A254BFA9-9497-4810-94FA-E76C6E3D9BA2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  <p:pic>
        <p:nvPicPr>
          <p:cNvPr id="828" name="Picture 2" descr="https://hbr.org/resources/images/article_assets/hbr/1401/F1401C_A_LG.gif"/>
          <p:cNvPicPr/>
          <p:nvPr/>
        </p:nvPicPr>
        <p:blipFill>
          <a:blip r:embed="rId1"/>
          <a:stretch/>
        </p:blipFill>
        <p:spPr>
          <a:xfrm>
            <a:off x="1907640" y="1014480"/>
            <a:ext cx="5159520" cy="5256360"/>
          </a:xfrm>
          <a:prstGeom prst="rect">
            <a:avLst/>
          </a:prstGeom>
          <a:ln>
            <a:noFill/>
          </a:ln>
        </p:spPr>
      </p:pic>
      <p:sp>
        <p:nvSpPr>
          <p:cNvPr id="829" name="CustomShape 7"/>
          <p:cNvSpPr/>
          <p:nvPr/>
        </p:nvSpPr>
        <p:spPr>
          <a:xfrm>
            <a:off x="932760" y="6347160"/>
            <a:ext cx="747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Source: https://hbr.org/2014/01/what-vuca-really-means-for-you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ustomShape 1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2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3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4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5"/>
          <p:cNvSpPr/>
          <p:nvPr/>
        </p:nvSpPr>
        <p:spPr>
          <a:xfrm>
            <a:off x="395640" y="23040"/>
            <a:ext cx="8666280" cy="81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WOVEN*, WICS**, </a:t>
            </a:r>
            <a:r>
              <a:rPr b="1" lang="fr-FR" sz="2400" spc="-1" strike="noStrike">
                <a:solidFill>
                  <a:srgbClr val="ff00ff"/>
                </a:solidFill>
                <a:latin typeface="Calibri"/>
                <a:ea typeface="Microsoft YaHei"/>
              </a:rPr>
              <a:t>VUCA***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 </a:t>
            </a:r>
            <a:r>
              <a:rPr b="1" lang="fr-FR" sz="2400" spc="-1" strike="noStrike">
                <a:solidFill>
                  <a:srgbClr val="ff00ff"/>
                </a:solidFill>
                <a:latin typeface="Calibri"/>
                <a:ea typeface="Microsoft YaHei"/>
              </a:rPr>
              <a:t>communication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 tasks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Microsoft YaHei"/>
              </a:rPr>
              <a:t>(*Georgia Tech, **European Council, ***Harvard) 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835" name="TextShape 6"/>
          <p:cNvSpPr txBox="1"/>
          <p:nvPr/>
        </p:nvSpPr>
        <p:spPr>
          <a:xfrm>
            <a:off x="6588360" y="6261840"/>
            <a:ext cx="2129400" cy="472320"/>
          </a:xfrm>
          <a:prstGeom prst="rect">
            <a:avLst/>
          </a:prstGeom>
          <a:noFill/>
          <a:ln>
            <a:noFill/>
          </a:ln>
        </p:spPr>
        <p:txBody>
          <a:bodyPr lIns="81360" rIns="81360" tIns="40680" bIns="40680">
            <a:noAutofit/>
          </a:bodyPr>
          <a:p>
            <a:pPr algn="r">
              <a:lnSpc>
                <a:spcPct val="100000"/>
              </a:lnSpc>
            </a:pPr>
            <a:fld id="{42D81DB3-39A5-4EF8-84F2-7C60EB6EC5B8}" type="slidenum">
              <a:rPr b="0" lang="fr-FR" sz="1600" spc="-1" strike="noStrike">
                <a:solidFill>
                  <a:srgbClr val="000000"/>
                </a:solidFill>
                <a:latin typeface="Calibri"/>
                <a:ea typeface="Lucida Sans Unicode"/>
              </a:rPr>
              <a:t>&lt;number&gt;</a:t>
            </a:fld>
            <a:endParaRPr b="0" lang="fr-FR" sz="1600" spc="-1" strike="noStrike">
              <a:latin typeface="Times New Roman"/>
            </a:endParaRPr>
          </a:p>
        </p:txBody>
      </p:sp>
      <p:pic>
        <p:nvPicPr>
          <p:cNvPr id="836" name="Picture 2" descr="https://hbr.org/resources/images/article_assets/hbr/1401/F1401C_A_LG.gif"/>
          <p:cNvPicPr/>
          <p:nvPr/>
        </p:nvPicPr>
        <p:blipFill>
          <a:blip r:embed="rId1"/>
          <a:stretch/>
        </p:blipFill>
        <p:spPr>
          <a:xfrm>
            <a:off x="133560" y="1416600"/>
            <a:ext cx="4387680" cy="4167000"/>
          </a:xfrm>
          <a:prstGeom prst="rect">
            <a:avLst/>
          </a:prstGeom>
          <a:ln>
            <a:noFill/>
          </a:ln>
        </p:spPr>
      </p:pic>
      <p:sp>
        <p:nvSpPr>
          <p:cNvPr id="837" name="CustomShape 7"/>
          <p:cNvSpPr/>
          <p:nvPr/>
        </p:nvSpPr>
        <p:spPr>
          <a:xfrm>
            <a:off x="932760" y="6347160"/>
            <a:ext cx="747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Source: https://hbr.org/2014/01/what-vuca-really-means-for-you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838" name="Picture 4" descr="Éducation, Femme, Fille, Équipe, Présentation"/>
          <p:cNvPicPr/>
          <p:nvPr/>
        </p:nvPicPr>
        <p:blipFill>
          <a:blip r:embed="rId2"/>
          <a:stretch/>
        </p:blipFill>
        <p:spPr>
          <a:xfrm>
            <a:off x="4728960" y="1771560"/>
            <a:ext cx="4307040" cy="345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1B456A63-3954-447D-892E-9FF7E910E308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840" name="TextShape 2"/>
          <p:cNvSpPr txBox="1"/>
          <p:nvPr/>
        </p:nvSpPr>
        <p:spPr>
          <a:xfrm>
            <a:off x="-252360" y="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30000"/>
          </a:bodyPr>
          <a:p>
            <a:pPr algn="ctr">
              <a:lnSpc>
                <a:spcPct val="100000"/>
              </a:lnSpc>
            </a:pPr>
            <a:br/>
            <a:r>
              <a:rPr b="1" lang="fr-FR" sz="3100" spc="-1" strike="noStrike">
                <a:solidFill>
                  <a:srgbClr val="263746"/>
                </a:solidFill>
                <a:latin typeface="Arial"/>
              </a:rPr>
              <a:t>Leadership &amp; Management in </a:t>
            </a:r>
            <a:br/>
            <a:r>
              <a:rPr b="1" lang="fr-FR" sz="3100" spc="-1" strike="noStrike">
                <a:solidFill>
                  <a:srgbClr val="263746"/>
                </a:solidFill>
                <a:latin typeface="Arial"/>
              </a:rPr>
              <a:t>« English Medium Instruction (EMI) »</a:t>
            </a:r>
            <a:endParaRPr b="0" lang="fr-FR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1" name="Picture 2" descr=""/>
          <p:cNvPicPr/>
          <p:nvPr/>
        </p:nvPicPr>
        <p:blipFill>
          <a:blip r:embed="rId1"/>
          <a:stretch/>
        </p:blipFill>
        <p:spPr>
          <a:xfrm>
            <a:off x="7140240" y="4230360"/>
            <a:ext cx="984240" cy="744840"/>
          </a:xfrm>
          <a:prstGeom prst="rect">
            <a:avLst/>
          </a:prstGeom>
          <a:ln>
            <a:noFill/>
          </a:ln>
        </p:spPr>
      </p:pic>
      <p:pic>
        <p:nvPicPr>
          <p:cNvPr id="842" name="Picture 6" descr=""/>
          <p:cNvPicPr/>
          <p:nvPr/>
        </p:nvPicPr>
        <p:blipFill>
          <a:blip r:embed="rId2"/>
          <a:stretch/>
        </p:blipFill>
        <p:spPr>
          <a:xfrm>
            <a:off x="6948360" y="2698920"/>
            <a:ext cx="1367640" cy="1223640"/>
          </a:xfrm>
          <a:prstGeom prst="rect">
            <a:avLst/>
          </a:prstGeom>
          <a:ln>
            <a:noFill/>
          </a:ln>
        </p:spPr>
      </p:pic>
      <p:sp>
        <p:nvSpPr>
          <p:cNvPr id="843" name="CustomShape 3"/>
          <p:cNvSpPr/>
          <p:nvPr/>
        </p:nvSpPr>
        <p:spPr>
          <a:xfrm>
            <a:off x="172080" y="1196640"/>
            <a:ext cx="6991920" cy="36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« I only employ people who are… »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David Keribin (SN 2012), N7 Mentor 2018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Co-Founder &amp; President, CityMéo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Team of 20+ employees</a:t>
            </a:r>
            <a:endParaRPr b="0" lang="fr-FR" sz="24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HQ in Labège, Toulouse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844" name="Picture 2" descr=""/>
          <p:cNvPicPr/>
          <p:nvPr/>
        </p:nvPicPr>
        <p:blipFill>
          <a:blip r:embed="rId3"/>
          <a:stretch/>
        </p:blipFill>
        <p:spPr>
          <a:xfrm>
            <a:off x="3060000" y="4655880"/>
            <a:ext cx="1248840" cy="122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0CE3416C-CE65-48D4-8E72-23D444AF7264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846" name="TextShape 2"/>
          <p:cNvSpPr txBox="1"/>
          <p:nvPr/>
        </p:nvSpPr>
        <p:spPr>
          <a:xfrm>
            <a:off x="-252360" y="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30000"/>
          </a:bodyPr>
          <a:p>
            <a:pPr algn="ctr">
              <a:lnSpc>
                <a:spcPct val="100000"/>
              </a:lnSpc>
            </a:pPr>
            <a:br/>
            <a:r>
              <a:rPr b="1" lang="fr-FR" sz="3100" spc="-1" strike="noStrike">
                <a:solidFill>
                  <a:srgbClr val="263746"/>
                </a:solidFill>
                <a:latin typeface="Arial"/>
              </a:rPr>
              <a:t>Leadership &amp; Management in </a:t>
            </a:r>
            <a:br/>
            <a:r>
              <a:rPr b="1" lang="fr-FR" sz="3100" spc="-1" strike="noStrike">
                <a:solidFill>
                  <a:srgbClr val="263746"/>
                </a:solidFill>
                <a:latin typeface="Arial"/>
              </a:rPr>
              <a:t>« English Medium Instruction (EMI) »</a:t>
            </a:r>
            <a:endParaRPr b="0" lang="fr-FR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7" name="Picture 2" descr=""/>
          <p:cNvPicPr/>
          <p:nvPr/>
        </p:nvPicPr>
        <p:blipFill>
          <a:blip r:embed="rId1"/>
          <a:stretch/>
        </p:blipFill>
        <p:spPr>
          <a:xfrm>
            <a:off x="7140240" y="4230360"/>
            <a:ext cx="984240" cy="744840"/>
          </a:xfrm>
          <a:prstGeom prst="rect">
            <a:avLst/>
          </a:prstGeom>
          <a:ln>
            <a:noFill/>
          </a:ln>
        </p:spPr>
      </p:pic>
      <p:pic>
        <p:nvPicPr>
          <p:cNvPr id="848" name="Picture 6" descr=""/>
          <p:cNvPicPr/>
          <p:nvPr/>
        </p:nvPicPr>
        <p:blipFill>
          <a:blip r:embed="rId2"/>
          <a:stretch/>
        </p:blipFill>
        <p:spPr>
          <a:xfrm>
            <a:off x="6948360" y="2698920"/>
            <a:ext cx="1367640" cy="1223640"/>
          </a:xfrm>
          <a:prstGeom prst="rect">
            <a:avLst/>
          </a:prstGeom>
          <a:ln>
            <a:noFill/>
          </a:ln>
        </p:spPr>
      </p:pic>
      <p:sp>
        <p:nvSpPr>
          <p:cNvPr id="849" name="CustomShape 3"/>
          <p:cNvSpPr/>
          <p:nvPr/>
        </p:nvSpPr>
        <p:spPr>
          <a:xfrm>
            <a:off x="172080" y="1196640"/>
            <a:ext cx="6775920" cy="36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« I only employ people who are </a:t>
            </a: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fluent in English. I’m not interested in TOEIC scores</a:t>
            </a: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. »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David Keribin (SN 2012), N7 Mentor 2018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Co-Founder &amp; President, CityMéo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Team of 20+ employees</a:t>
            </a:r>
            <a:endParaRPr b="0" lang="fr-FR" sz="24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HQ in Labège, Toulouse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850" name="Picture 2" descr=""/>
          <p:cNvPicPr/>
          <p:nvPr/>
        </p:nvPicPr>
        <p:blipFill>
          <a:blip r:embed="rId3"/>
          <a:stretch/>
        </p:blipFill>
        <p:spPr>
          <a:xfrm>
            <a:off x="3060000" y="4655880"/>
            <a:ext cx="1248840" cy="122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TextShape 1"/>
          <p:cNvSpPr txBox="1"/>
          <p:nvPr/>
        </p:nvSpPr>
        <p:spPr>
          <a:xfrm>
            <a:off x="1370520" y="393768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852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6"/>
          <p:cNvSpPr/>
          <p:nvPr/>
        </p:nvSpPr>
        <p:spPr>
          <a:xfrm>
            <a:off x="876240" y="84600"/>
            <a:ext cx="84924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Leadership &amp; Management L3 &amp; M1</a:t>
            </a:r>
            <a:r>
              <a:rPr b="1" lang="fr-FR" sz="3200" spc="-1" strike="noStrike">
                <a:solidFill>
                  <a:srgbClr val="ff0000"/>
                </a:solidFill>
                <a:latin typeface="Calibri"/>
                <a:ea typeface="Microsoft YaHei"/>
              </a:rPr>
              <a:t>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857" name="Picture 3" descr=""/>
          <p:cNvPicPr/>
          <p:nvPr/>
        </p:nvPicPr>
        <p:blipFill>
          <a:blip r:embed="rId1"/>
          <a:stretch/>
        </p:blipFill>
        <p:spPr>
          <a:xfrm>
            <a:off x="141120" y="30960"/>
            <a:ext cx="1255320" cy="718200"/>
          </a:xfrm>
          <a:prstGeom prst="rect">
            <a:avLst/>
          </a:prstGeom>
          <a:ln>
            <a:noFill/>
          </a:ln>
        </p:spPr>
      </p:pic>
      <p:graphicFrame>
        <p:nvGraphicFramePr>
          <p:cNvPr id="858" name="Table 7"/>
          <p:cNvGraphicFramePr/>
          <p:nvPr/>
        </p:nvGraphicFramePr>
        <p:xfrm>
          <a:off x="0" y="3823920"/>
          <a:ext cx="9143640" cy="2962440"/>
        </p:xfrm>
        <a:graphic>
          <a:graphicData uri="http://schemas.openxmlformats.org/drawingml/2006/table">
            <a:tbl>
              <a:tblPr/>
              <a:tblGrid>
                <a:gridCol w="1907640"/>
                <a:gridCol w="1770480"/>
                <a:gridCol w="956160"/>
                <a:gridCol w="3753360"/>
                <a:gridCol w="756000"/>
              </a:tblGrid>
              <a:tr h="569880"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Modules M1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2018-2019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Partners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Lang.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Competences &amp; </a:t>
                      </a:r>
                      <a:r>
                        <a:rPr b="1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Tasks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Hours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</a:tr>
              <a:tr h="63072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 Management &amp; Organization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Analyse &amp; discuss comp. man &amp; org problems;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present case study solution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Sept-Nov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3072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 Pers. Prof. Proj.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00ff"/>
                          </a:solidFill>
                          <a:latin typeface="Arial"/>
                        </a:rPr>
                        <a:t>PPP 2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Develop PPP; present PPP V2 to panel of experts;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oral defense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Nov-Jan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6988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 Professional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Ethics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Analyse &amp; discuss complex ethical case;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group role plays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Jan-Mar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3072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 Finance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Analyse &amp; discuss financial case studies 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written case study paper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Mar-May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859" name="Picture 7" descr=""/>
          <p:cNvPicPr/>
          <p:nvPr/>
        </p:nvPicPr>
        <p:blipFill>
          <a:blip r:embed="rId2"/>
          <a:stretch/>
        </p:blipFill>
        <p:spPr>
          <a:xfrm>
            <a:off x="2016360" y="4481280"/>
            <a:ext cx="718200" cy="423360"/>
          </a:xfrm>
          <a:prstGeom prst="rect">
            <a:avLst/>
          </a:prstGeom>
          <a:ln>
            <a:noFill/>
          </a:ln>
        </p:spPr>
      </p:pic>
      <p:pic>
        <p:nvPicPr>
          <p:cNvPr id="860" name="Image 22" descr=""/>
          <p:cNvPicPr/>
          <p:nvPr/>
        </p:nvPicPr>
        <p:blipFill>
          <a:blip r:embed="rId3"/>
          <a:stretch/>
        </p:blipFill>
        <p:spPr>
          <a:xfrm>
            <a:off x="4188240" y="5055120"/>
            <a:ext cx="382320" cy="444600"/>
          </a:xfrm>
          <a:prstGeom prst="rect">
            <a:avLst/>
          </a:prstGeom>
          <a:ln>
            <a:noFill/>
          </a:ln>
        </p:spPr>
      </p:pic>
      <p:pic>
        <p:nvPicPr>
          <p:cNvPr id="861" name="Image 23" descr=""/>
          <p:cNvPicPr/>
          <p:nvPr/>
        </p:nvPicPr>
        <p:blipFill>
          <a:blip r:embed="rId4"/>
          <a:stretch/>
        </p:blipFill>
        <p:spPr>
          <a:xfrm>
            <a:off x="3695760" y="4478040"/>
            <a:ext cx="417960" cy="460080"/>
          </a:xfrm>
          <a:prstGeom prst="rect">
            <a:avLst/>
          </a:prstGeom>
          <a:ln>
            <a:noFill/>
          </a:ln>
        </p:spPr>
      </p:pic>
      <p:pic>
        <p:nvPicPr>
          <p:cNvPr id="862" name="Image 24" descr=""/>
          <p:cNvPicPr/>
          <p:nvPr/>
        </p:nvPicPr>
        <p:blipFill>
          <a:blip r:embed="rId5"/>
          <a:stretch/>
        </p:blipFill>
        <p:spPr>
          <a:xfrm>
            <a:off x="3684600" y="5619240"/>
            <a:ext cx="433440" cy="460080"/>
          </a:xfrm>
          <a:prstGeom prst="rect">
            <a:avLst/>
          </a:prstGeom>
          <a:ln>
            <a:noFill/>
          </a:ln>
        </p:spPr>
      </p:pic>
      <p:pic>
        <p:nvPicPr>
          <p:cNvPr id="863" name="Image 25" descr=""/>
          <p:cNvPicPr/>
          <p:nvPr/>
        </p:nvPicPr>
        <p:blipFill>
          <a:blip r:embed="rId6"/>
          <a:stretch/>
        </p:blipFill>
        <p:spPr>
          <a:xfrm>
            <a:off x="4196520" y="6235560"/>
            <a:ext cx="382320" cy="432360"/>
          </a:xfrm>
          <a:prstGeom prst="rect">
            <a:avLst/>
          </a:prstGeom>
          <a:ln>
            <a:noFill/>
          </a:ln>
        </p:spPr>
      </p:pic>
      <p:pic>
        <p:nvPicPr>
          <p:cNvPr id="864" name="Picture 10" descr=""/>
          <p:cNvPicPr/>
          <p:nvPr/>
        </p:nvPicPr>
        <p:blipFill>
          <a:blip r:embed="rId7"/>
          <a:stretch/>
        </p:blipFill>
        <p:spPr>
          <a:xfrm>
            <a:off x="3012120" y="5012280"/>
            <a:ext cx="602280" cy="495360"/>
          </a:xfrm>
          <a:prstGeom prst="rect">
            <a:avLst/>
          </a:prstGeom>
          <a:ln>
            <a:noFill/>
          </a:ln>
        </p:spPr>
      </p:pic>
      <p:pic>
        <p:nvPicPr>
          <p:cNvPr id="865" name="Picture 7" descr=""/>
          <p:cNvPicPr/>
          <p:nvPr/>
        </p:nvPicPr>
        <p:blipFill>
          <a:blip r:embed="rId8"/>
          <a:stretch/>
        </p:blipFill>
        <p:spPr>
          <a:xfrm>
            <a:off x="1965960" y="5655960"/>
            <a:ext cx="718200" cy="423360"/>
          </a:xfrm>
          <a:prstGeom prst="rect">
            <a:avLst/>
          </a:prstGeom>
          <a:ln>
            <a:noFill/>
          </a:ln>
        </p:spPr>
      </p:pic>
      <p:pic>
        <p:nvPicPr>
          <p:cNvPr id="866" name="Picture 7" descr=""/>
          <p:cNvPicPr/>
          <p:nvPr/>
        </p:nvPicPr>
        <p:blipFill>
          <a:blip r:embed="rId9"/>
          <a:stretch/>
        </p:blipFill>
        <p:spPr>
          <a:xfrm>
            <a:off x="1965960" y="6224760"/>
            <a:ext cx="718200" cy="423360"/>
          </a:xfrm>
          <a:prstGeom prst="rect">
            <a:avLst/>
          </a:prstGeom>
          <a:ln>
            <a:noFill/>
          </a:ln>
        </p:spPr>
      </p:pic>
      <p:pic>
        <p:nvPicPr>
          <p:cNvPr id="867" name="Picture 3" descr=""/>
          <p:cNvPicPr/>
          <p:nvPr/>
        </p:nvPicPr>
        <p:blipFill>
          <a:blip r:embed="rId10"/>
          <a:stretch/>
        </p:blipFill>
        <p:spPr>
          <a:xfrm>
            <a:off x="2903040" y="4467600"/>
            <a:ext cx="727920" cy="480600"/>
          </a:xfrm>
          <a:prstGeom prst="rect">
            <a:avLst/>
          </a:prstGeom>
          <a:ln>
            <a:noFill/>
          </a:ln>
        </p:spPr>
      </p:pic>
      <p:pic>
        <p:nvPicPr>
          <p:cNvPr id="868" name="Picture 3" descr=""/>
          <p:cNvPicPr/>
          <p:nvPr/>
        </p:nvPicPr>
        <p:blipFill>
          <a:blip r:embed="rId11"/>
          <a:stretch/>
        </p:blipFill>
        <p:spPr>
          <a:xfrm>
            <a:off x="2022840" y="5020560"/>
            <a:ext cx="491760" cy="478800"/>
          </a:xfrm>
          <a:prstGeom prst="rect">
            <a:avLst/>
          </a:prstGeom>
          <a:ln>
            <a:noFill/>
          </a:ln>
        </p:spPr>
      </p:pic>
      <p:pic>
        <p:nvPicPr>
          <p:cNvPr id="869" name="Picture 3" descr=""/>
          <p:cNvPicPr/>
          <p:nvPr/>
        </p:nvPicPr>
        <p:blipFill>
          <a:blip r:embed="rId12"/>
          <a:stretch/>
        </p:blipFill>
        <p:spPr>
          <a:xfrm>
            <a:off x="2886120" y="5655960"/>
            <a:ext cx="727920" cy="423360"/>
          </a:xfrm>
          <a:prstGeom prst="rect">
            <a:avLst/>
          </a:prstGeom>
          <a:ln>
            <a:noFill/>
          </a:ln>
        </p:spPr>
      </p:pic>
      <p:pic>
        <p:nvPicPr>
          <p:cNvPr id="870" name="Picture 3" descr=""/>
          <p:cNvPicPr/>
          <p:nvPr/>
        </p:nvPicPr>
        <p:blipFill>
          <a:blip r:embed="rId13"/>
          <a:stretch/>
        </p:blipFill>
        <p:spPr>
          <a:xfrm>
            <a:off x="2886120" y="6211440"/>
            <a:ext cx="727920" cy="480600"/>
          </a:xfrm>
          <a:prstGeom prst="rect">
            <a:avLst/>
          </a:prstGeom>
          <a:ln>
            <a:noFill/>
          </a:ln>
        </p:spPr>
      </p:pic>
      <p:graphicFrame>
        <p:nvGraphicFramePr>
          <p:cNvPr id="871" name="Table 8"/>
          <p:cNvGraphicFramePr/>
          <p:nvPr/>
        </p:nvGraphicFramePr>
        <p:xfrm>
          <a:off x="0" y="808200"/>
          <a:ext cx="9143640" cy="2983320"/>
        </p:xfrm>
        <a:graphic>
          <a:graphicData uri="http://schemas.openxmlformats.org/drawingml/2006/table">
            <a:tbl>
              <a:tblPr/>
              <a:tblGrid>
                <a:gridCol w="1932840"/>
                <a:gridCol w="1744920"/>
                <a:gridCol w="956160"/>
                <a:gridCol w="3734640"/>
                <a:gridCol w="775080"/>
              </a:tblGrid>
              <a:tr h="569880"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Modules L3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2018-2019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Partners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Lang.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Competences &amp; </a:t>
                      </a:r>
                      <a:r>
                        <a:rPr b="1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Tasks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Hours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</a:tr>
              <a:tr h="81324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 Design-Think Your Life </a:t>
                      </a:r>
                      <a:r>
                        <a:rPr b="1" lang="fr-FR" sz="1600" spc="-1" strike="noStrike">
                          <a:solidFill>
                            <a:srgbClr val="ff00ff"/>
                          </a:solidFill>
                          <a:latin typeface="Calibri"/>
                        </a:rPr>
                        <a:t>PPP 1.1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Analyse needs &amp; introsp tools, start e-rep. /network, MBTI; HR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ph. or skype interview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Sept-Nov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81324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 Teamwork &amp; Project Management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Discuss basic theories TW/intercult. comp. PM/TW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Calibri"/>
                        </a:rPr>
                        <a:t>project proposal (one page)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Nov-Jan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81324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 Civic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Engagement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Discuss &amp; develop CE knowledge &amp; skills; </a:t>
                      </a:r>
                      <a:r>
                        <a:rPr b="0" lang="fr-FR" sz="1600" spc="-1" strike="noStrike">
                          <a:solidFill>
                            <a:srgbClr val="3717f9"/>
                          </a:solidFill>
                          <a:latin typeface="Calibri"/>
                        </a:rPr>
                        <a:t>Infographic &amp;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Calibri"/>
                        </a:rPr>
                        <a:t>movie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(of work &amp;/or plans)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Jan-Mar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81324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 ePortfolio</a:t>
                      </a:r>
                      <a:r>
                        <a:rPr b="1" lang="fr-FR" sz="1600" spc="-1" strike="noStrike">
                          <a:solidFill>
                            <a:srgbClr val="ff00ff"/>
                          </a:solidFill>
                          <a:latin typeface="Arial"/>
                        </a:rPr>
                        <a:t>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video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00ff"/>
                          </a:solidFill>
                          <a:latin typeface="Calibri"/>
                        </a:rPr>
                        <a:t>PPP 1.2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Design, develop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Calibri"/>
                        </a:rPr>
                        <a:t>e-Portfolio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with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Calibri"/>
                        </a:rPr>
                        <a:t>« video pitch »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 explain option choices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Mar-May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872" name="Picture 7" descr=""/>
          <p:cNvPicPr/>
          <p:nvPr/>
        </p:nvPicPr>
        <p:blipFill>
          <a:blip r:embed="rId14"/>
          <a:stretch/>
        </p:blipFill>
        <p:spPr>
          <a:xfrm>
            <a:off x="1965960" y="1458360"/>
            <a:ext cx="548640" cy="480600"/>
          </a:xfrm>
          <a:prstGeom prst="rect">
            <a:avLst/>
          </a:prstGeom>
          <a:ln>
            <a:noFill/>
          </a:ln>
        </p:spPr>
      </p:pic>
      <p:pic>
        <p:nvPicPr>
          <p:cNvPr id="873" name="Picture 2" descr=""/>
          <p:cNvPicPr/>
          <p:nvPr/>
        </p:nvPicPr>
        <p:blipFill>
          <a:blip r:embed="rId15"/>
          <a:stretch/>
        </p:blipFill>
        <p:spPr>
          <a:xfrm>
            <a:off x="3060000" y="1439280"/>
            <a:ext cx="570960" cy="499680"/>
          </a:xfrm>
          <a:prstGeom prst="rect">
            <a:avLst/>
          </a:prstGeom>
          <a:ln>
            <a:noFill/>
          </a:ln>
        </p:spPr>
      </p:pic>
      <p:pic>
        <p:nvPicPr>
          <p:cNvPr id="874" name="Picture 3" descr=""/>
          <p:cNvPicPr/>
          <p:nvPr/>
        </p:nvPicPr>
        <p:blipFill>
          <a:blip r:embed="rId16"/>
          <a:stretch/>
        </p:blipFill>
        <p:spPr>
          <a:xfrm>
            <a:off x="4146840" y="1482120"/>
            <a:ext cx="396360" cy="480600"/>
          </a:xfrm>
          <a:prstGeom prst="rect">
            <a:avLst/>
          </a:prstGeom>
          <a:ln>
            <a:noFill/>
          </a:ln>
        </p:spPr>
      </p:pic>
      <p:pic>
        <p:nvPicPr>
          <p:cNvPr id="875" name="Picture 4" descr=""/>
          <p:cNvPicPr/>
          <p:nvPr/>
        </p:nvPicPr>
        <p:blipFill>
          <a:blip r:embed="rId17"/>
          <a:stretch/>
        </p:blipFill>
        <p:spPr>
          <a:xfrm>
            <a:off x="3699720" y="1482120"/>
            <a:ext cx="407520" cy="456840"/>
          </a:xfrm>
          <a:prstGeom prst="rect">
            <a:avLst/>
          </a:prstGeom>
          <a:ln>
            <a:noFill/>
          </a:ln>
        </p:spPr>
      </p:pic>
      <p:pic>
        <p:nvPicPr>
          <p:cNvPr id="876" name="Picture 5" descr=""/>
          <p:cNvPicPr/>
          <p:nvPr/>
        </p:nvPicPr>
        <p:blipFill>
          <a:blip r:embed="rId18"/>
          <a:stretch/>
        </p:blipFill>
        <p:spPr>
          <a:xfrm>
            <a:off x="2009520" y="2036880"/>
            <a:ext cx="738000" cy="426600"/>
          </a:xfrm>
          <a:prstGeom prst="rect">
            <a:avLst/>
          </a:prstGeom>
          <a:ln>
            <a:noFill/>
          </a:ln>
        </p:spPr>
      </p:pic>
      <p:pic>
        <p:nvPicPr>
          <p:cNvPr id="877" name="Picture 6" descr=""/>
          <p:cNvPicPr/>
          <p:nvPr/>
        </p:nvPicPr>
        <p:blipFill>
          <a:blip r:embed="rId19"/>
          <a:stretch/>
        </p:blipFill>
        <p:spPr>
          <a:xfrm>
            <a:off x="2860560" y="2036880"/>
            <a:ext cx="731520" cy="480600"/>
          </a:xfrm>
          <a:prstGeom prst="rect">
            <a:avLst/>
          </a:prstGeom>
          <a:ln>
            <a:noFill/>
          </a:ln>
        </p:spPr>
      </p:pic>
      <p:pic>
        <p:nvPicPr>
          <p:cNvPr id="878" name="Picture 7" descr=""/>
          <p:cNvPicPr/>
          <p:nvPr/>
        </p:nvPicPr>
        <p:blipFill>
          <a:blip r:embed="rId20"/>
          <a:stretch/>
        </p:blipFill>
        <p:spPr>
          <a:xfrm>
            <a:off x="2016360" y="2637720"/>
            <a:ext cx="498240" cy="475920"/>
          </a:xfrm>
          <a:prstGeom prst="rect">
            <a:avLst/>
          </a:prstGeom>
          <a:ln>
            <a:noFill/>
          </a:ln>
        </p:spPr>
      </p:pic>
      <p:pic>
        <p:nvPicPr>
          <p:cNvPr id="879" name="Picture 8" descr=""/>
          <p:cNvPicPr/>
          <p:nvPr/>
        </p:nvPicPr>
        <p:blipFill>
          <a:blip r:embed="rId21"/>
          <a:stretch/>
        </p:blipFill>
        <p:spPr>
          <a:xfrm>
            <a:off x="3045600" y="3287880"/>
            <a:ext cx="588600" cy="499680"/>
          </a:xfrm>
          <a:prstGeom prst="rect">
            <a:avLst/>
          </a:prstGeom>
          <a:ln>
            <a:noFill/>
          </a:ln>
        </p:spPr>
      </p:pic>
      <p:pic>
        <p:nvPicPr>
          <p:cNvPr id="880" name="Picture 9" descr=""/>
          <p:cNvPicPr/>
          <p:nvPr/>
        </p:nvPicPr>
        <p:blipFill>
          <a:blip r:embed="rId22"/>
          <a:stretch/>
        </p:blipFill>
        <p:spPr>
          <a:xfrm>
            <a:off x="2009520" y="3247920"/>
            <a:ext cx="505080" cy="475920"/>
          </a:xfrm>
          <a:prstGeom prst="rect">
            <a:avLst/>
          </a:prstGeom>
          <a:ln>
            <a:noFill/>
          </a:ln>
        </p:spPr>
      </p:pic>
      <p:pic>
        <p:nvPicPr>
          <p:cNvPr id="881" name="Picture 12" descr=""/>
          <p:cNvPicPr/>
          <p:nvPr/>
        </p:nvPicPr>
        <p:blipFill>
          <a:blip r:embed="rId23"/>
          <a:stretch/>
        </p:blipFill>
        <p:spPr>
          <a:xfrm>
            <a:off x="3699720" y="2647080"/>
            <a:ext cx="414000" cy="456840"/>
          </a:xfrm>
          <a:prstGeom prst="rect">
            <a:avLst/>
          </a:prstGeom>
          <a:ln>
            <a:noFill/>
          </a:ln>
        </p:spPr>
      </p:pic>
      <p:pic>
        <p:nvPicPr>
          <p:cNvPr id="882" name="Picture 13" descr=""/>
          <p:cNvPicPr/>
          <p:nvPr/>
        </p:nvPicPr>
        <p:blipFill>
          <a:blip r:embed="rId24"/>
          <a:stretch/>
        </p:blipFill>
        <p:spPr>
          <a:xfrm>
            <a:off x="4146840" y="2646720"/>
            <a:ext cx="401400" cy="433080"/>
          </a:xfrm>
          <a:prstGeom prst="rect">
            <a:avLst/>
          </a:prstGeom>
          <a:ln>
            <a:noFill/>
          </a:ln>
        </p:spPr>
      </p:pic>
      <p:pic>
        <p:nvPicPr>
          <p:cNvPr id="883" name="Picture 14" descr=""/>
          <p:cNvPicPr/>
          <p:nvPr/>
        </p:nvPicPr>
        <p:blipFill>
          <a:blip r:embed="rId25"/>
          <a:stretch/>
        </p:blipFill>
        <p:spPr>
          <a:xfrm>
            <a:off x="3681360" y="2056680"/>
            <a:ext cx="414000" cy="456840"/>
          </a:xfrm>
          <a:prstGeom prst="rect">
            <a:avLst/>
          </a:prstGeom>
          <a:ln>
            <a:noFill/>
          </a:ln>
        </p:spPr>
      </p:pic>
      <p:pic>
        <p:nvPicPr>
          <p:cNvPr id="884" name="Picture 15" descr=""/>
          <p:cNvPicPr/>
          <p:nvPr/>
        </p:nvPicPr>
        <p:blipFill>
          <a:blip r:embed="rId26"/>
          <a:stretch/>
        </p:blipFill>
        <p:spPr>
          <a:xfrm>
            <a:off x="4141800" y="2068920"/>
            <a:ext cx="401400" cy="433080"/>
          </a:xfrm>
          <a:prstGeom prst="rect">
            <a:avLst/>
          </a:prstGeom>
          <a:ln>
            <a:noFill/>
          </a:ln>
        </p:spPr>
      </p:pic>
      <p:pic>
        <p:nvPicPr>
          <p:cNvPr id="885" name="Picture 16" descr=""/>
          <p:cNvPicPr/>
          <p:nvPr/>
        </p:nvPicPr>
        <p:blipFill>
          <a:blip r:embed="rId27"/>
          <a:stretch/>
        </p:blipFill>
        <p:spPr>
          <a:xfrm>
            <a:off x="3689280" y="3221280"/>
            <a:ext cx="414000" cy="456840"/>
          </a:xfrm>
          <a:prstGeom prst="rect">
            <a:avLst/>
          </a:prstGeom>
          <a:ln>
            <a:noFill/>
          </a:ln>
        </p:spPr>
      </p:pic>
      <p:pic>
        <p:nvPicPr>
          <p:cNvPr id="886" name="Picture 17" descr=""/>
          <p:cNvPicPr/>
          <p:nvPr/>
        </p:nvPicPr>
        <p:blipFill>
          <a:blip r:embed="rId28"/>
          <a:stretch/>
        </p:blipFill>
        <p:spPr>
          <a:xfrm>
            <a:off x="4169520" y="3221280"/>
            <a:ext cx="401400" cy="433080"/>
          </a:xfrm>
          <a:prstGeom prst="rect">
            <a:avLst/>
          </a:prstGeom>
          <a:ln>
            <a:noFill/>
          </a:ln>
        </p:spPr>
      </p:pic>
      <p:pic>
        <p:nvPicPr>
          <p:cNvPr id="887" name="Picture 2" descr=""/>
          <p:cNvPicPr/>
          <p:nvPr/>
        </p:nvPicPr>
        <p:blipFill>
          <a:blip r:embed="rId29"/>
          <a:stretch/>
        </p:blipFill>
        <p:spPr>
          <a:xfrm>
            <a:off x="3053160" y="2648520"/>
            <a:ext cx="561240" cy="456840"/>
          </a:xfrm>
          <a:prstGeom prst="rect">
            <a:avLst/>
          </a:prstGeom>
          <a:ln>
            <a:noFill/>
          </a:ln>
        </p:spPr>
      </p:pic>
      <p:pic>
        <p:nvPicPr>
          <p:cNvPr id="888" name="Picture 2" descr=""/>
          <p:cNvPicPr/>
          <p:nvPr/>
        </p:nvPicPr>
        <p:blipFill>
          <a:blip r:embed="rId30"/>
          <a:stretch/>
        </p:blipFill>
        <p:spPr>
          <a:xfrm>
            <a:off x="4169520" y="4491360"/>
            <a:ext cx="401400" cy="433080"/>
          </a:xfrm>
          <a:prstGeom prst="rect">
            <a:avLst/>
          </a:prstGeom>
          <a:ln>
            <a:noFill/>
          </a:ln>
        </p:spPr>
      </p:pic>
      <p:pic>
        <p:nvPicPr>
          <p:cNvPr id="889" name="Picture 3" descr=""/>
          <p:cNvPicPr/>
          <p:nvPr/>
        </p:nvPicPr>
        <p:blipFill>
          <a:blip r:embed="rId31"/>
          <a:stretch/>
        </p:blipFill>
        <p:spPr>
          <a:xfrm>
            <a:off x="3697920" y="5049000"/>
            <a:ext cx="420480" cy="456840"/>
          </a:xfrm>
          <a:prstGeom prst="rect">
            <a:avLst/>
          </a:prstGeom>
          <a:ln>
            <a:noFill/>
          </a:ln>
        </p:spPr>
      </p:pic>
      <p:pic>
        <p:nvPicPr>
          <p:cNvPr id="890" name="Picture 4" descr=""/>
          <p:cNvPicPr/>
          <p:nvPr/>
        </p:nvPicPr>
        <p:blipFill>
          <a:blip r:embed="rId32"/>
          <a:stretch/>
        </p:blipFill>
        <p:spPr>
          <a:xfrm>
            <a:off x="4193280" y="5647320"/>
            <a:ext cx="383760" cy="444240"/>
          </a:xfrm>
          <a:prstGeom prst="rect">
            <a:avLst/>
          </a:prstGeom>
          <a:ln>
            <a:noFill/>
          </a:ln>
        </p:spPr>
      </p:pic>
      <p:pic>
        <p:nvPicPr>
          <p:cNvPr id="891" name="Picture 5" descr=""/>
          <p:cNvPicPr/>
          <p:nvPr/>
        </p:nvPicPr>
        <p:blipFill>
          <a:blip r:embed="rId33"/>
          <a:stretch/>
        </p:blipFill>
        <p:spPr>
          <a:xfrm>
            <a:off x="3681360" y="6223320"/>
            <a:ext cx="439200" cy="456840"/>
          </a:xfrm>
          <a:prstGeom prst="rect">
            <a:avLst/>
          </a:prstGeom>
          <a:ln>
            <a:noFill/>
          </a:ln>
        </p:spPr>
      </p:pic>
      <p:pic>
        <p:nvPicPr>
          <p:cNvPr id="892" name="Picture 7" descr=""/>
          <p:cNvPicPr/>
          <p:nvPr/>
        </p:nvPicPr>
        <p:blipFill>
          <a:blip r:embed="rId34"/>
          <a:stretch/>
        </p:blipFill>
        <p:spPr>
          <a:xfrm>
            <a:off x="2559240" y="1472400"/>
            <a:ext cx="452520" cy="433080"/>
          </a:xfrm>
          <a:prstGeom prst="rect">
            <a:avLst/>
          </a:prstGeom>
          <a:ln>
            <a:noFill/>
          </a:ln>
        </p:spPr>
      </p:pic>
      <p:pic>
        <p:nvPicPr>
          <p:cNvPr id="893" name="Picture 8" descr=""/>
          <p:cNvPicPr/>
          <p:nvPr/>
        </p:nvPicPr>
        <p:blipFill>
          <a:blip r:embed="rId35"/>
          <a:stretch/>
        </p:blipFill>
        <p:spPr>
          <a:xfrm>
            <a:off x="2561040" y="2646720"/>
            <a:ext cx="450360" cy="433080"/>
          </a:xfrm>
          <a:prstGeom prst="rect">
            <a:avLst/>
          </a:prstGeom>
          <a:ln>
            <a:noFill/>
          </a:ln>
        </p:spPr>
      </p:pic>
      <p:pic>
        <p:nvPicPr>
          <p:cNvPr id="894" name="Picture 9" descr=""/>
          <p:cNvPicPr/>
          <p:nvPr/>
        </p:nvPicPr>
        <p:blipFill>
          <a:blip r:embed="rId36"/>
          <a:stretch/>
        </p:blipFill>
        <p:spPr>
          <a:xfrm>
            <a:off x="2561040" y="3287880"/>
            <a:ext cx="450360" cy="433080"/>
          </a:xfrm>
          <a:prstGeom prst="rect">
            <a:avLst/>
          </a:prstGeom>
          <a:ln>
            <a:noFill/>
          </a:ln>
        </p:spPr>
      </p:pic>
      <p:pic>
        <p:nvPicPr>
          <p:cNvPr id="895" name="Picture 10" descr=""/>
          <p:cNvPicPr/>
          <p:nvPr/>
        </p:nvPicPr>
        <p:blipFill>
          <a:blip r:embed="rId37"/>
          <a:stretch/>
        </p:blipFill>
        <p:spPr>
          <a:xfrm>
            <a:off x="2522520" y="5060880"/>
            <a:ext cx="450360" cy="43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CustomShape 1"/>
          <p:cNvSpPr/>
          <p:nvPr/>
        </p:nvSpPr>
        <p:spPr>
          <a:xfrm>
            <a:off x="1110240" y="131760"/>
            <a:ext cx="76024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ff00ff"/>
                </a:solidFill>
                <a:latin typeface="Calibri"/>
                <a:ea typeface="Microsoft YaHei"/>
              </a:rPr>
              <a:t>PPP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 : Career Development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897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1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pic>
        <p:nvPicPr>
          <p:cNvPr id="902" name="Picture 2" descr="Perception, Psychologie, Arbre, Cerveau, Monde, Pensez"/>
          <p:cNvPicPr/>
          <p:nvPr/>
        </p:nvPicPr>
        <p:blipFill>
          <a:blip r:embed="rId2"/>
          <a:stretch/>
        </p:blipFill>
        <p:spPr>
          <a:xfrm>
            <a:off x="654840" y="1340640"/>
            <a:ext cx="7661160" cy="47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1110240" y="131760"/>
            <a:ext cx="76024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ff00ff"/>
                </a:solidFill>
                <a:latin typeface="Calibri"/>
                <a:ea typeface="Microsoft YaHei"/>
              </a:rPr>
              <a:t>PPP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 : Career Development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904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8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pic>
        <p:nvPicPr>
          <p:cNvPr id="909" name="Picture 2" descr=""/>
          <p:cNvPicPr/>
          <p:nvPr/>
        </p:nvPicPr>
        <p:blipFill>
          <a:blip r:embed="rId2"/>
          <a:srcRect l="4827" t="0" r="7545" b="0"/>
          <a:stretch/>
        </p:blipFill>
        <p:spPr>
          <a:xfrm>
            <a:off x="4911480" y="3069000"/>
            <a:ext cx="3710520" cy="3312000"/>
          </a:xfrm>
          <a:prstGeom prst="rect">
            <a:avLst/>
          </a:prstGeom>
          <a:ln>
            <a:noFill/>
          </a:ln>
        </p:spPr>
      </p:pic>
      <p:pic>
        <p:nvPicPr>
          <p:cNvPr id="910" name="Picture 2" descr="Perception, Psychologie, Arbre, Cerveau, Monde, Pensez"/>
          <p:cNvPicPr/>
          <p:nvPr/>
        </p:nvPicPr>
        <p:blipFill>
          <a:blip r:embed="rId3"/>
          <a:stretch/>
        </p:blipFill>
        <p:spPr>
          <a:xfrm>
            <a:off x="280800" y="1052640"/>
            <a:ext cx="3958920" cy="291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 3" descr=""/>
          <p:cNvPicPr/>
          <p:nvPr/>
        </p:nvPicPr>
        <p:blipFill>
          <a:blip r:embed="rId1"/>
          <a:stretch/>
        </p:blipFill>
        <p:spPr>
          <a:xfrm>
            <a:off x="107640" y="98280"/>
            <a:ext cx="719640" cy="738000"/>
          </a:xfrm>
          <a:prstGeom prst="rect">
            <a:avLst/>
          </a:prstGeom>
          <a:ln>
            <a:noFill/>
          </a:ln>
        </p:spPr>
      </p:pic>
      <p:pic>
        <p:nvPicPr>
          <p:cNvPr id="621" name="Picture 2" descr="RÃ©sultat de recherche d'images pour &quot;michael page&quot;"/>
          <p:cNvPicPr/>
          <p:nvPr/>
        </p:nvPicPr>
        <p:blipFill>
          <a:blip r:embed="rId2"/>
          <a:srcRect l="0" t="17835" r="0" b="0"/>
          <a:stretch/>
        </p:blipFill>
        <p:spPr>
          <a:xfrm>
            <a:off x="899640" y="98280"/>
            <a:ext cx="776160" cy="621720"/>
          </a:xfrm>
          <a:prstGeom prst="rect">
            <a:avLst/>
          </a:prstGeom>
          <a:ln>
            <a:noFill/>
          </a:ln>
        </p:spPr>
      </p:pic>
      <p:sp>
        <p:nvSpPr>
          <p:cNvPr id="622" name="CustomShape 1"/>
          <p:cNvSpPr/>
          <p:nvPr/>
        </p:nvSpPr>
        <p:spPr>
          <a:xfrm>
            <a:off x="611640" y="0"/>
            <a:ext cx="91436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27aae2"/>
                </a:solidFill>
                <a:latin typeface="Century Gothic"/>
              </a:rPr>
              <a:t>Enquête Cadremploi 2019*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7aae2"/>
                </a:solidFill>
                <a:latin typeface="Century Gothic"/>
              </a:rPr>
              <a:t>ÊTES-VOUS PRÊTS POUR LA RÉVOLUTION SOFT SKILLS ?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23" name="CustomShape 2"/>
          <p:cNvSpPr/>
          <p:nvPr/>
        </p:nvSpPr>
        <p:spPr>
          <a:xfrm>
            <a:off x="403200" y="1549800"/>
            <a:ext cx="3737160" cy="24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7aae2"/>
                </a:solidFill>
                <a:latin typeface="Century Gothic"/>
              </a:rPr>
              <a:t>84% 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404040"/>
                </a:solidFill>
                <a:latin typeface="Century Gothic"/>
              </a:rPr>
              <a:t>DES CADRES SONT À L’AISE AVEC LA NOTION DE SOFT SKILLS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624" name="CustomShape 3"/>
          <p:cNvSpPr/>
          <p:nvPr/>
        </p:nvSpPr>
        <p:spPr>
          <a:xfrm>
            <a:off x="244080" y="3573000"/>
            <a:ext cx="4615560" cy="22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7aae2"/>
                </a:solidFill>
                <a:latin typeface="Century Gothic"/>
              </a:rPr>
              <a:t>62% 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404040"/>
                </a:solidFill>
                <a:latin typeface="Century Gothic"/>
              </a:rPr>
              <a:t>DES CADRES SONT PRÊTS À RECRUTER PRINCIPALEMENT SUR LES SOFT SKILLS 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25" name="CustomShape 4"/>
          <p:cNvSpPr/>
          <p:nvPr/>
        </p:nvSpPr>
        <p:spPr>
          <a:xfrm>
            <a:off x="244080" y="6571080"/>
            <a:ext cx="861408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Century Gothic"/>
              </a:rPr>
              <a:t>* https://www.cadremploi.fr/editorial/actualites/actu-emploi/detail/article/etes-vous-prets-pour-la-revolution-soft-skills.html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626" name="Picture 4" descr="Yeux, Surprise, Wow, Expression, Ouverte, Émotion, Choc"/>
          <p:cNvPicPr/>
          <p:nvPr/>
        </p:nvPicPr>
        <p:blipFill>
          <a:blip r:embed="rId3"/>
          <a:stretch/>
        </p:blipFill>
        <p:spPr>
          <a:xfrm>
            <a:off x="5061240" y="1756080"/>
            <a:ext cx="3295440" cy="3185280"/>
          </a:xfrm>
          <a:prstGeom prst="rect">
            <a:avLst/>
          </a:prstGeom>
          <a:ln>
            <a:noFill/>
          </a:ln>
        </p:spPr>
      </p:pic>
      <p:sp>
        <p:nvSpPr>
          <p:cNvPr id="627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CA73A55-1C84-46E5-9BA0-F21001ED996B}" type="slidenum">
              <a:rPr b="0" lang="fr-FR" sz="9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fr-FR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CustomShape 1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2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3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4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5" name="Picture 2" descr=""/>
          <p:cNvPicPr/>
          <p:nvPr/>
        </p:nvPicPr>
        <p:blipFill>
          <a:blip r:embed="rId1"/>
          <a:srcRect l="23589" t="10362" r="23870" b="3335"/>
          <a:stretch/>
        </p:blipFill>
        <p:spPr>
          <a:xfrm>
            <a:off x="575280" y="23040"/>
            <a:ext cx="8028720" cy="683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CustomShape 1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2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3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4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0" name="Picture 2" descr=""/>
          <p:cNvPicPr/>
          <p:nvPr/>
        </p:nvPicPr>
        <p:blipFill>
          <a:blip r:embed="rId1"/>
          <a:srcRect l="0" t="11247" r="0" b="3068"/>
          <a:stretch/>
        </p:blipFill>
        <p:spPr>
          <a:xfrm>
            <a:off x="141120" y="73440"/>
            <a:ext cx="8822880" cy="678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ustomShape 1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3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4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5" name="Picture 2" descr=""/>
          <p:cNvPicPr/>
          <p:nvPr/>
        </p:nvPicPr>
        <p:blipFill>
          <a:blip r:embed="rId1"/>
          <a:srcRect l="24128" t="10290" r="25287" b="3537"/>
          <a:stretch/>
        </p:blipFill>
        <p:spPr>
          <a:xfrm>
            <a:off x="280800" y="23040"/>
            <a:ext cx="8467200" cy="683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CustomShape 2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3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4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0" name="Picture 3" descr=""/>
          <p:cNvPicPr/>
          <p:nvPr/>
        </p:nvPicPr>
        <p:blipFill>
          <a:blip r:embed="rId1"/>
          <a:srcRect l="23766" t="10721" r="2681" b="6145"/>
          <a:stretch/>
        </p:blipFill>
        <p:spPr>
          <a:xfrm>
            <a:off x="280800" y="73440"/>
            <a:ext cx="8683200" cy="659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ustomShape 1"/>
          <p:cNvSpPr/>
          <p:nvPr/>
        </p:nvSpPr>
        <p:spPr>
          <a:xfrm>
            <a:off x="1110240" y="131760"/>
            <a:ext cx="7602480" cy="10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ff00ff"/>
                </a:solidFill>
                <a:latin typeface="Calibri"/>
                <a:ea typeface="Microsoft YaHei"/>
              </a:rPr>
              <a:t>PPP Career Development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 : Your ePortfolio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6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pic>
        <p:nvPicPr>
          <p:cNvPr id="937" name="Picture 2" descr=""/>
          <p:cNvPicPr/>
          <p:nvPr/>
        </p:nvPicPr>
        <p:blipFill>
          <a:blip r:embed="rId2"/>
          <a:srcRect l="4827" t="0" r="7545" b="0"/>
          <a:stretch/>
        </p:blipFill>
        <p:spPr>
          <a:xfrm>
            <a:off x="151920" y="1038600"/>
            <a:ext cx="3710520" cy="3312000"/>
          </a:xfrm>
          <a:prstGeom prst="rect">
            <a:avLst/>
          </a:prstGeom>
          <a:ln>
            <a:noFill/>
          </a:ln>
        </p:spPr>
      </p:pic>
      <p:sp>
        <p:nvSpPr>
          <p:cNvPr id="938" name="CustomShape 6"/>
          <p:cNvSpPr/>
          <p:nvPr/>
        </p:nvSpPr>
        <p:spPr>
          <a:xfrm>
            <a:off x="-29160" y="4426200"/>
            <a:ext cx="91436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Collect &amp; showcase evidence of the progressive mastery of your skills :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Semester 1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Create your ePortfolio (consult resources on Moodle)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939" name="Picture 2" descr="Flag of Canada.svg"/>
          <p:cNvPicPr/>
          <p:nvPr/>
        </p:nvPicPr>
        <p:blipFill>
          <a:blip r:embed="rId3"/>
          <a:stretch/>
        </p:blipFill>
        <p:spPr>
          <a:xfrm>
            <a:off x="4356000" y="1169640"/>
            <a:ext cx="2126160" cy="1344960"/>
          </a:xfrm>
          <a:prstGeom prst="rect">
            <a:avLst/>
          </a:prstGeom>
          <a:ln>
            <a:noFill/>
          </a:ln>
        </p:spPr>
      </p:pic>
      <p:pic>
        <p:nvPicPr>
          <p:cNvPr id="940" name="Picture 2" descr=""/>
          <p:cNvPicPr/>
          <p:nvPr/>
        </p:nvPicPr>
        <p:blipFill>
          <a:blip r:embed="rId4"/>
          <a:stretch/>
        </p:blipFill>
        <p:spPr>
          <a:xfrm>
            <a:off x="5652000" y="2706840"/>
            <a:ext cx="1908360" cy="1238040"/>
          </a:xfrm>
          <a:prstGeom prst="rect">
            <a:avLst/>
          </a:prstGeom>
          <a:ln>
            <a:noFill/>
          </a:ln>
        </p:spPr>
      </p:pic>
      <p:pic>
        <p:nvPicPr>
          <p:cNvPr id="941" name="Picture 3" descr=""/>
          <p:cNvPicPr/>
          <p:nvPr/>
        </p:nvPicPr>
        <p:blipFill>
          <a:blip r:embed="rId5"/>
          <a:stretch/>
        </p:blipFill>
        <p:spPr>
          <a:xfrm>
            <a:off x="6804360" y="1169640"/>
            <a:ext cx="1854720" cy="134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1110240" y="131760"/>
            <a:ext cx="76024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Your ePortfolio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943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4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7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pic>
        <p:nvPicPr>
          <p:cNvPr id="948" name="Picture 2" descr=""/>
          <p:cNvPicPr/>
          <p:nvPr/>
        </p:nvPicPr>
        <p:blipFill>
          <a:blip r:embed="rId2"/>
          <a:srcRect l="4827" t="0" r="7545" b="0"/>
          <a:stretch/>
        </p:blipFill>
        <p:spPr>
          <a:xfrm>
            <a:off x="151920" y="1074600"/>
            <a:ext cx="3710520" cy="3312000"/>
          </a:xfrm>
          <a:prstGeom prst="rect">
            <a:avLst/>
          </a:prstGeom>
          <a:ln>
            <a:noFill/>
          </a:ln>
        </p:spPr>
      </p:pic>
      <p:pic>
        <p:nvPicPr>
          <p:cNvPr id="949" name="Picture 2" descr=""/>
          <p:cNvPicPr/>
          <p:nvPr/>
        </p:nvPicPr>
        <p:blipFill>
          <a:blip r:embed="rId3"/>
          <a:stretch/>
        </p:blipFill>
        <p:spPr>
          <a:xfrm>
            <a:off x="4143240" y="1268280"/>
            <a:ext cx="4676760" cy="2852640"/>
          </a:xfrm>
          <a:prstGeom prst="rect">
            <a:avLst/>
          </a:prstGeom>
          <a:ln>
            <a:noFill/>
          </a:ln>
        </p:spPr>
      </p:pic>
      <p:sp>
        <p:nvSpPr>
          <p:cNvPr id="950" name="CustomShape 6"/>
          <p:cNvSpPr/>
          <p:nvPr/>
        </p:nvSpPr>
        <p:spPr>
          <a:xfrm>
            <a:off x="-29160" y="4426200"/>
            <a:ext cx="91436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Collect &amp; showcase evidence of the progressive mastery of your skills :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Semester 1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Create your ePortfolio (consult resources on Moodle)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Semester 2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Add a 2-minute video to explain your option choices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CustomShape 1"/>
          <p:cNvSpPr/>
          <p:nvPr/>
        </p:nvSpPr>
        <p:spPr>
          <a:xfrm>
            <a:off x="1110240" y="131760"/>
            <a:ext cx="76024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Your ePortfolio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952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6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pic>
        <p:nvPicPr>
          <p:cNvPr id="957" name="Picture 2" descr=""/>
          <p:cNvPicPr/>
          <p:nvPr/>
        </p:nvPicPr>
        <p:blipFill>
          <a:blip r:embed="rId2"/>
          <a:srcRect l="4827" t="0" r="7545" b="0"/>
          <a:stretch/>
        </p:blipFill>
        <p:spPr>
          <a:xfrm>
            <a:off x="151920" y="1038600"/>
            <a:ext cx="3710520" cy="3312000"/>
          </a:xfrm>
          <a:prstGeom prst="rect">
            <a:avLst/>
          </a:prstGeom>
          <a:ln>
            <a:noFill/>
          </a:ln>
        </p:spPr>
      </p:pic>
      <p:sp>
        <p:nvSpPr>
          <p:cNvPr id="958" name="CustomShape 6"/>
          <p:cNvSpPr/>
          <p:nvPr/>
        </p:nvSpPr>
        <p:spPr>
          <a:xfrm>
            <a:off x="-29160" y="4426200"/>
            <a:ext cx="914364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Collect &amp; showcase evidence of the progressive mastery of your skills :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Semester 1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Create your ePortfolio (consult resources on Moodle)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Semester 2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Add a 2-minute video to explain your option choices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April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Upload your ePortfolio to Moodle for consultation by your department heads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959" name="Picture 2" descr=""/>
          <p:cNvPicPr/>
          <p:nvPr/>
        </p:nvPicPr>
        <p:blipFill>
          <a:blip r:embed="rId3"/>
          <a:stretch/>
        </p:blipFill>
        <p:spPr>
          <a:xfrm>
            <a:off x="5076000" y="1038600"/>
            <a:ext cx="2677680" cy="1656000"/>
          </a:xfrm>
          <a:prstGeom prst="rect">
            <a:avLst/>
          </a:prstGeom>
          <a:ln>
            <a:noFill/>
          </a:ln>
        </p:spPr>
      </p:pic>
      <p:pic>
        <p:nvPicPr>
          <p:cNvPr id="960" name="Picture 5" descr="Grossissant, Verre, Optiques, Lupe, Agrandir, Recherche"/>
          <p:cNvPicPr/>
          <p:nvPr/>
        </p:nvPicPr>
        <p:blipFill>
          <a:blip r:embed="rId4"/>
          <a:stretch/>
        </p:blipFill>
        <p:spPr>
          <a:xfrm>
            <a:off x="5764320" y="2896200"/>
            <a:ext cx="1300680" cy="132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1110240" y="131760"/>
            <a:ext cx="76024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Your ePortfolio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962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6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pic>
        <p:nvPicPr>
          <p:cNvPr id="967" name="Picture 2" descr=""/>
          <p:cNvPicPr/>
          <p:nvPr/>
        </p:nvPicPr>
        <p:blipFill>
          <a:blip r:embed="rId2"/>
          <a:srcRect l="4827" t="0" r="7545" b="0"/>
          <a:stretch/>
        </p:blipFill>
        <p:spPr>
          <a:xfrm>
            <a:off x="151920" y="1038600"/>
            <a:ext cx="3710520" cy="3312000"/>
          </a:xfrm>
          <a:prstGeom prst="rect">
            <a:avLst/>
          </a:prstGeom>
          <a:ln>
            <a:noFill/>
          </a:ln>
        </p:spPr>
      </p:pic>
      <p:sp>
        <p:nvSpPr>
          <p:cNvPr id="968" name="CustomShape 6"/>
          <p:cNvSpPr/>
          <p:nvPr/>
        </p:nvSpPr>
        <p:spPr>
          <a:xfrm>
            <a:off x="-29160" y="4426200"/>
            <a:ext cx="914364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Collect &amp; showcase evidence of the progressive mastery of your skills :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Semester 1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Create your ePortfolio (consult resources on Moodle)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Semester 2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Add a 2-minute video to explain your option choices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April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Upload your ePortfolio with to Moodle for consultation by your department heads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M1-M2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Add new evidence as you master new skills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969" name="Picture 2" descr="Maurer, Travailleurs De La Construction"/>
          <p:cNvPicPr/>
          <p:nvPr/>
        </p:nvPicPr>
        <p:blipFill>
          <a:blip r:embed="rId3"/>
          <a:stretch/>
        </p:blipFill>
        <p:spPr>
          <a:xfrm>
            <a:off x="4728960" y="1014120"/>
            <a:ext cx="3238200" cy="323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CustomShape 1"/>
          <p:cNvSpPr/>
          <p:nvPr/>
        </p:nvSpPr>
        <p:spPr>
          <a:xfrm>
            <a:off x="1110240" y="131760"/>
            <a:ext cx="76024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Your ePortfolio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971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5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pic>
        <p:nvPicPr>
          <p:cNvPr id="976" name="Picture 2" descr=""/>
          <p:cNvPicPr/>
          <p:nvPr/>
        </p:nvPicPr>
        <p:blipFill>
          <a:blip r:embed="rId2"/>
          <a:srcRect l="4827" t="0" r="7545" b="0"/>
          <a:stretch/>
        </p:blipFill>
        <p:spPr>
          <a:xfrm>
            <a:off x="151920" y="1038600"/>
            <a:ext cx="3710520" cy="3312000"/>
          </a:xfrm>
          <a:prstGeom prst="rect">
            <a:avLst/>
          </a:prstGeom>
          <a:ln>
            <a:noFill/>
          </a:ln>
        </p:spPr>
      </p:pic>
      <p:sp>
        <p:nvSpPr>
          <p:cNvPr id="977" name="CustomShape 6"/>
          <p:cNvSpPr/>
          <p:nvPr/>
        </p:nvSpPr>
        <p:spPr>
          <a:xfrm>
            <a:off x="-29160" y="4426200"/>
            <a:ext cx="9143640" cy="38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Collect &amp; showcase evidence of the progressive mastery of your skills :</a:t>
            </a:r>
            <a:endParaRPr b="0" lang="fr-FR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808080"/>
              </a:buClr>
              <a:buFont typeface="Calibri"/>
              <a:buAutoNum type="arabicPeriod"/>
            </a:pPr>
            <a:r>
              <a:rPr b="1" lang="fr-FR" sz="2400" spc="-1" strike="noStrike">
                <a:solidFill>
                  <a:srgbClr val="808080"/>
                </a:solidFill>
                <a:latin typeface="Calibri"/>
              </a:rPr>
              <a:t>Semester 1 : </a:t>
            </a:r>
            <a:r>
              <a:rPr b="1" lang="fr-FR" sz="2400" spc="-1" strike="noStrike">
                <a:solidFill>
                  <a:srgbClr val="009999"/>
                </a:solidFill>
                <a:latin typeface="Calibri"/>
              </a:rPr>
              <a:t>Create your ePortfolio (consult resources on Moodle)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ff0000"/>
                </a:solidFill>
                <a:latin typeface="Calibri"/>
              </a:rPr>
              <a:t>               </a:t>
            </a:r>
            <a:r>
              <a:rPr b="1" lang="fr-FR" sz="3200" spc="-1" strike="noStrike">
                <a:solidFill>
                  <a:srgbClr val="ff0000"/>
                </a:solidFill>
                <a:latin typeface="Calibri"/>
              </a:rPr>
              <a:t>START work on your ePortfolio TODAY ! 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ff0000"/>
                </a:solidFill>
                <a:latin typeface="Calibri"/>
              </a:rPr>
              <a:t>    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</a:rPr>
              <a:t>NEXT WEEK PPP with THALES ALENIA SPACE !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978" name="Picture 2" descr="Athlète, Coureur, Sprint, Rapide, Black"/>
          <p:cNvPicPr/>
          <p:nvPr/>
        </p:nvPicPr>
        <p:blipFill>
          <a:blip r:embed="rId3"/>
          <a:stretch/>
        </p:blipFill>
        <p:spPr>
          <a:xfrm>
            <a:off x="4911480" y="1658520"/>
            <a:ext cx="2889720" cy="207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TextShape 1"/>
          <p:cNvSpPr txBox="1"/>
          <p:nvPr/>
        </p:nvSpPr>
        <p:spPr>
          <a:xfrm>
            <a:off x="1370520" y="393768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980" name="CustomShape 2"/>
          <p:cNvSpPr/>
          <p:nvPr/>
        </p:nvSpPr>
        <p:spPr>
          <a:xfrm>
            <a:off x="1396800" y="64080"/>
            <a:ext cx="893736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                   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981" name="CustomShape 3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4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5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6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7"/>
          <p:cNvSpPr/>
          <p:nvPr/>
        </p:nvSpPr>
        <p:spPr>
          <a:xfrm>
            <a:off x="1425240" y="91080"/>
            <a:ext cx="7517880" cy="15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Innovation-Entrepreneur Option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enrollment semester 6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986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pic>
        <p:nvPicPr>
          <p:cNvPr id="987" name="Picture 2" descr=""/>
          <p:cNvPicPr/>
          <p:nvPr/>
        </p:nvPicPr>
        <p:blipFill>
          <a:blip r:embed="rId2"/>
          <a:srcRect l="3950" t="0" r="0" b="0"/>
          <a:stretch/>
        </p:blipFill>
        <p:spPr>
          <a:xfrm>
            <a:off x="6226920" y="5265000"/>
            <a:ext cx="2808000" cy="1123560"/>
          </a:xfrm>
          <a:prstGeom prst="rect">
            <a:avLst/>
          </a:prstGeom>
          <a:ln>
            <a:noFill/>
          </a:ln>
        </p:spPr>
      </p:pic>
      <p:pic>
        <p:nvPicPr>
          <p:cNvPr id="988" name="Image 7" descr=""/>
          <p:cNvPicPr/>
          <p:nvPr/>
        </p:nvPicPr>
        <p:blipFill>
          <a:blip r:embed="rId3"/>
          <a:stretch/>
        </p:blipFill>
        <p:spPr>
          <a:xfrm>
            <a:off x="3160800" y="5043240"/>
            <a:ext cx="2666880" cy="15674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89" name="CustomShape 8"/>
          <p:cNvSpPr/>
          <p:nvPr/>
        </p:nvSpPr>
        <p:spPr>
          <a:xfrm>
            <a:off x="141120" y="-1244160"/>
            <a:ext cx="552924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0" name="Picture 2" descr=""/>
          <p:cNvPicPr/>
          <p:nvPr/>
        </p:nvPicPr>
        <p:blipFill>
          <a:blip r:embed="rId4"/>
          <a:stretch/>
        </p:blipFill>
        <p:spPr>
          <a:xfrm>
            <a:off x="280800" y="4978080"/>
            <a:ext cx="2366640" cy="1483560"/>
          </a:xfrm>
          <a:prstGeom prst="rect">
            <a:avLst/>
          </a:prstGeom>
          <a:ln>
            <a:noFill/>
          </a:ln>
        </p:spPr>
      </p:pic>
      <p:pic>
        <p:nvPicPr>
          <p:cNvPr id="991" name="Picture 2" descr="S:\commun_SHS\INTRA &amp; ENTREPRENARIAT\affiches\meetup\MEETUPIntelligenceartificielle.jpg"/>
          <p:cNvPicPr/>
          <p:nvPr/>
        </p:nvPicPr>
        <p:blipFill>
          <a:blip r:embed="rId5"/>
          <a:stretch/>
        </p:blipFill>
        <p:spPr>
          <a:xfrm>
            <a:off x="5055120" y="1310040"/>
            <a:ext cx="2250360" cy="3288240"/>
          </a:xfrm>
          <a:prstGeom prst="rect">
            <a:avLst/>
          </a:prstGeom>
          <a:ln>
            <a:noFill/>
          </a:ln>
        </p:spPr>
      </p:pic>
      <p:pic>
        <p:nvPicPr>
          <p:cNvPr id="992" name="Picture 2" descr=""/>
          <p:cNvPicPr/>
          <p:nvPr/>
        </p:nvPicPr>
        <p:blipFill>
          <a:blip r:embed="rId6"/>
          <a:srcRect l="4827" t="0" r="7545" b="0"/>
          <a:stretch/>
        </p:blipFill>
        <p:spPr>
          <a:xfrm>
            <a:off x="151920" y="1038600"/>
            <a:ext cx="3710520" cy="331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 3" descr=""/>
          <p:cNvPicPr/>
          <p:nvPr/>
        </p:nvPicPr>
        <p:blipFill>
          <a:blip r:embed="rId1"/>
          <a:stretch/>
        </p:blipFill>
        <p:spPr>
          <a:xfrm>
            <a:off x="107640" y="98280"/>
            <a:ext cx="719640" cy="738000"/>
          </a:xfrm>
          <a:prstGeom prst="rect">
            <a:avLst/>
          </a:prstGeom>
          <a:ln>
            <a:noFill/>
          </a:ln>
        </p:spPr>
      </p:pic>
      <p:pic>
        <p:nvPicPr>
          <p:cNvPr id="629" name="Picture 2" descr="RÃ©sultat de recherche d'images pour &quot;michael page&quot;"/>
          <p:cNvPicPr/>
          <p:nvPr/>
        </p:nvPicPr>
        <p:blipFill>
          <a:blip r:embed="rId2"/>
          <a:srcRect l="0" t="17835" r="0" b="0"/>
          <a:stretch/>
        </p:blipFill>
        <p:spPr>
          <a:xfrm>
            <a:off x="899640" y="98280"/>
            <a:ext cx="776160" cy="621720"/>
          </a:xfrm>
          <a:prstGeom prst="rect">
            <a:avLst/>
          </a:prstGeom>
          <a:ln>
            <a:noFill/>
          </a:ln>
        </p:spPr>
      </p:pic>
      <p:sp>
        <p:nvSpPr>
          <p:cNvPr id="630" name="CustomShape 1"/>
          <p:cNvSpPr/>
          <p:nvPr/>
        </p:nvSpPr>
        <p:spPr>
          <a:xfrm>
            <a:off x="611640" y="0"/>
            <a:ext cx="91436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27aae2"/>
                </a:solidFill>
                <a:latin typeface="Century Gothic"/>
              </a:rPr>
              <a:t>Enquête Cadremploi 2019*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7aae2"/>
                </a:solidFill>
                <a:latin typeface="Century Gothic"/>
              </a:rPr>
              <a:t>ÊTES-VOUS PRÊTS POUR LA RÉVOLUTION SOFT SKILLS ?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31" name="CustomShape 2"/>
          <p:cNvSpPr/>
          <p:nvPr/>
        </p:nvSpPr>
        <p:spPr>
          <a:xfrm>
            <a:off x="403200" y="1110960"/>
            <a:ext cx="3737160" cy="28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7aae2"/>
                </a:solidFill>
                <a:latin typeface="Century Gothic"/>
              </a:rPr>
              <a:t>84%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404040"/>
                </a:solidFill>
                <a:latin typeface="Century Gothic"/>
              </a:rPr>
              <a:t>DES CADRES SONT À L’AISE AVEC LA NOTION DE SOFT SKILLS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ff0000"/>
                </a:solidFill>
                <a:latin typeface="Century Gothic"/>
              </a:rPr>
              <a:t>43% des 1A N7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</p:txBody>
      </p:sp>
      <p:sp>
        <p:nvSpPr>
          <p:cNvPr id="632" name="CustomShape 3"/>
          <p:cNvSpPr/>
          <p:nvPr/>
        </p:nvSpPr>
        <p:spPr>
          <a:xfrm>
            <a:off x="244080" y="3213000"/>
            <a:ext cx="4307040" cy="354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7aae2"/>
                </a:solidFill>
                <a:latin typeface="Century Gothic"/>
              </a:rPr>
              <a:t>62% 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404040"/>
                </a:solidFill>
                <a:latin typeface="Century Gothic"/>
              </a:rPr>
              <a:t>DES CADRES SONT PRÊTS À RECRUTER PRINCIPALEMENT SUR LES SOFT SKILLS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ff0000"/>
                </a:solidFill>
                <a:latin typeface="Century Gothic"/>
              </a:rPr>
              <a:t>31% des 1A N7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ff0000"/>
                </a:solidFill>
                <a:latin typeface="Century Gothic"/>
              </a:rPr>
              <a:t>(prêts à </a:t>
            </a:r>
            <a:r>
              <a:rPr b="1" i="1" lang="fr-FR" sz="2800" spc="-1" strike="noStrike" u="sng">
                <a:solidFill>
                  <a:srgbClr val="ff0000"/>
                </a:solidFill>
                <a:uFillTx/>
                <a:latin typeface="Century Gothic"/>
              </a:rPr>
              <a:t>être recrutés)</a:t>
            </a:r>
            <a:r>
              <a:rPr b="1" lang="fr-FR" sz="2800" spc="-1" strike="noStrike">
                <a:solidFill>
                  <a:srgbClr val="ff0000"/>
                </a:solidFill>
                <a:latin typeface="Century Gothic"/>
              </a:rPr>
              <a:t> 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633" name="CustomShape 4"/>
          <p:cNvSpPr/>
          <p:nvPr/>
        </p:nvSpPr>
        <p:spPr>
          <a:xfrm>
            <a:off x="243720" y="6571080"/>
            <a:ext cx="861408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Century Gothic"/>
              </a:rPr>
              <a:t>* https://www.cadremploi.fr/editorial/actualites/actu-emploi/detail/article/etes-vous-prets-pour-la-revolution-soft-skills.html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634" name="Picture 4" descr="Yeux, Surprise, Wow, Expression, Ouverte, Émotion, Choc"/>
          <p:cNvPicPr/>
          <p:nvPr/>
        </p:nvPicPr>
        <p:blipFill>
          <a:blip r:embed="rId3"/>
          <a:stretch/>
        </p:blipFill>
        <p:spPr>
          <a:xfrm>
            <a:off x="5061240" y="1756080"/>
            <a:ext cx="3295440" cy="3185280"/>
          </a:xfrm>
          <a:prstGeom prst="rect">
            <a:avLst/>
          </a:prstGeom>
          <a:ln>
            <a:noFill/>
          </a:ln>
        </p:spPr>
      </p:pic>
      <p:sp>
        <p:nvSpPr>
          <p:cNvPr id="635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455E8A5-945C-44D1-98D9-B386CFFDAFB1}" type="slidenum">
              <a:rPr b="0" lang="fr-FR" sz="9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fr-FR" sz="900" spc="-1" strike="noStrike">
              <a:latin typeface="Times New Roman"/>
            </a:endParaRPr>
          </a:p>
        </p:txBody>
      </p:sp>
      <p:sp>
        <p:nvSpPr>
          <p:cNvPr id="636" name="CustomShape 6"/>
          <p:cNvSpPr/>
          <p:nvPr/>
        </p:nvSpPr>
        <p:spPr>
          <a:xfrm>
            <a:off x="5803200" y="3720600"/>
            <a:ext cx="287640" cy="323640"/>
          </a:xfrm>
          <a:prstGeom prst="ellipse">
            <a:avLst/>
          </a:prstGeom>
          <a:solidFill>
            <a:srgbClr val="ff0000"/>
          </a:solidFill>
          <a:ln>
            <a:solidFill>
              <a:srgbClr val="f97f00"/>
            </a:solidFill>
            <a:round/>
          </a:ln>
          <a:effectLst>
            <a:outerShdw blurRad="65500" dir="5400000" dist="3816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7" name="CustomShape 7"/>
          <p:cNvSpPr/>
          <p:nvPr/>
        </p:nvSpPr>
        <p:spPr>
          <a:xfrm>
            <a:off x="7164360" y="3720600"/>
            <a:ext cx="287640" cy="323640"/>
          </a:xfrm>
          <a:prstGeom prst="ellipse">
            <a:avLst/>
          </a:prstGeom>
          <a:solidFill>
            <a:srgbClr val="ff0000"/>
          </a:solidFill>
          <a:ln>
            <a:solidFill>
              <a:srgbClr val="f97f00"/>
            </a:solidFill>
            <a:round/>
          </a:ln>
          <a:effectLst>
            <a:outerShdw blurRad="65500" dir="5400000" dist="3816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TextShape 1"/>
          <p:cNvSpPr txBox="1"/>
          <p:nvPr/>
        </p:nvSpPr>
        <p:spPr>
          <a:xfrm>
            <a:off x="1370520" y="393768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994" name="CustomShape 2"/>
          <p:cNvSpPr/>
          <p:nvPr/>
        </p:nvSpPr>
        <p:spPr>
          <a:xfrm>
            <a:off x="1396800" y="64080"/>
            <a:ext cx="893736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                   </a:t>
            </a:r>
            <a:endParaRPr b="0" lang="fr-FR" sz="2500" spc="-1" strike="noStrike">
              <a:latin typeface="Arial"/>
            </a:endParaRPr>
          </a:p>
        </p:txBody>
      </p:sp>
      <p:sp>
        <p:nvSpPr>
          <p:cNvPr id="995" name="CustomShape 3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6" name="CustomShape 4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5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6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7"/>
          <p:cNvSpPr/>
          <p:nvPr/>
        </p:nvSpPr>
        <p:spPr>
          <a:xfrm>
            <a:off x="1625760" y="162360"/>
            <a:ext cx="7517880" cy="10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Option Entrepreneuriat from semester 6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000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1001" name="CustomShape 8"/>
          <p:cNvSpPr/>
          <p:nvPr/>
        </p:nvSpPr>
        <p:spPr>
          <a:xfrm>
            <a:off x="141120" y="-1244160"/>
            <a:ext cx="552924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2" name="Image 8" descr=""/>
          <p:cNvPicPr/>
          <p:nvPr/>
        </p:nvPicPr>
        <p:blipFill>
          <a:blip r:embed="rId2"/>
          <a:stretch/>
        </p:blipFill>
        <p:spPr>
          <a:xfrm>
            <a:off x="1673640" y="1006920"/>
            <a:ext cx="6110280" cy="4035960"/>
          </a:xfrm>
          <a:prstGeom prst="rect">
            <a:avLst/>
          </a:prstGeom>
          <a:ln>
            <a:noFill/>
          </a:ln>
        </p:spPr>
      </p:pic>
      <p:sp>
        <p:nvSpPr>
          <p:cNvPr id="1003" name="CustomShape 9"/>
          <p:cNvSpPr/>
          <p:nvPr/>
        </p:nvSpPr>
        <p:spPr>
          <a:xfrm>
            <a:off x="272880" y="5223960"/>
            <a:ext cx="939600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Seminars : experts from Aerospace Valley, CNES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Meetups : local ecosystem (French Tech, La Mêlée…)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Workshops : partners (Alcimed, Banque Courtois, Barreau de Tlse, Cabinet Plasseraud…)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Mentor talks : entrepreneur alumni network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ff"/>
              </a:buClr>
              <a:buFont typeface="Wingdings" charset="2"/>
              <a:buChar char=""/>
            </a:pPr>
            <a:r>
              <a:rPr b="1" lang="fr-FR" sz="1800" spc="-1" strike="noStrike">
                <a:solidFill>
                  <a:srgbClr val="ff00ff"/>
                </a:solidFill>
                <a:latin typeface="Calibri"/>
              </a:rPr>
              <a:t>Thursday 2-6pm, Tuesday 12.30-1.30pm etc.</a:t>
            </a: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fr-FR" sz="1800" spc="-1" strike="noStrike">
                <a:solidFill>
                  <a:srgbClr val="ff0000"/>
                </a:solidFill>
                <a:latin typeface="Calibri"/>
              </a:rPr>
              <a:t>INSTEAD OF REGULAR LM class !!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TextShape 1"/>
          <p:cNvSpPr txBox="1"/>
          <p:nvPr/>
        </p:nvSpPr>
        <p:spPr>
          <a:xfrm>
            <a:off x="-324720" y="116640"/>
            <a:ext cx="828072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63746"/>
                </a:solidFill>
                <a:latin typeface="Arial"/>
              </a:rPr>
              <a:t>SHS-LM Module 1 : Design-Think Your Life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B71D6D9F-DD3F-4909-998A-E78FD3DB7A29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TextShape 1"/>
          <p:cNvSpPr txBox="1"/>
          <p:nvPr/>
        </p:nvSpPr>
        <p:spPr>
          <a:xfrm>
            <a:off x="-324720" y="116640"/>
            <a:ext cx="828072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63746"/>
                </a:solidFill>
                <a:latin typeface="Arial"/>
              </a:rPr>
              <a:t>SHS-LM Module 1 : Design-Think Your Life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5E140016-FA85-4FC0-ACA1-39AB79B2EECA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graphicFrame>
        <p:nvGraphicFramePr>
          <p:cNvPr id="1008" name="Table 3"/>
          <p:cNvGraphicFramePr/>
          <p:nvPr/>
        </p:nvGraphicFramePr>
        <p:xfrm>
          <a:off x="251640" y="980640"/>
          <a:ext cx="8784720" cy="2224800"/>
        </p:xfrm>
        <a:graphic>
          <a:graphicData uri="http://schemas.openxmlformats.org/drawingml/2006/table">
            <a:tbl>
              <a:tblPr/>
              <a:tblGrid>
                <a:gridCol w="936000"/>
                <a:gridCol w="1728000"/>
                <a:gridCol w="2304000"/>
                <a:gridCol w="3816720"/>
              </a:tblGrid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Week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Subject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Trainer, university or company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Objective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Intro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R. Cazeneuve,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AIN7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Explore the concept of soft skills, SHS research findings &amp; syllabus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Personal Professional Project (PPP)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Damien Gillette,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THALES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ALENIA SPACE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 &amp; 4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Design-Think Your Life workshops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E-reputation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networking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Ludovic Craissac,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TSE, TBS, INSA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6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Evaluation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TextShape 1"/>
          <p:cNvSpPr txBox="1"/>
          <p:nvPr/>
        </p:nvSpPr>
        <p:spPr>
          <a:xfrm>
            <a:off x="-324720" y="116640"/>
            <a:ext cx="828072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63746"/>
                </a:solidFill>
                <a:latin typeface="Arial"/>
              </a:rPr>
              <a:t>SHS-LM Module 1 : Design-Think Your Life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2CD6006E-B179-4EB6-A1BF-07DDF1B07B8D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graphicFrame>
        <p:nvGraphicFramePr>
          <p:cNvPr id="1011" name="Table 3"/>
          <p:cNvGraphicFramePr/>
          <p:nvPr/>
        </p:nvGraphicFramePr>
        <p:xfrm>
          <a:off x="179640" y="980640"/>
          <a:ext cx="8856720" cy="2224800"/>
        </p:xfrm>
        <a:graphic>
          <a:graphicData uri="http://schemas.openxmlformats.org/drawingml/2006/table">
            <a:tbl>
              <a:tblPr/>
              <a:tblGrid>
                <a:gridCol w="936000"/>
                <a:gridCol w="1749960"/>
                <a:gridCol w="2323080"/>
                <a:gridCol w="3847680"/>
              </a:tblGrid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Week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Subject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Trainer, university or company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Objective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Intro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; 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R. Cazeneuve,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AIN7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Explore the concept of soft skills, SHS research findings &amp; syllabus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Personal Professional Project (PPP)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Damien Gillette,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THALES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ALENIA SPACE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Gain an understanding of your PPP &amp; its use throughout your career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 &amp; 4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Design-Think Your Life workshops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E-reputation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networking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Ludovic Craissac,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TSE, TBS, INSA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6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Evaluation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01A35E6C-DE86-4E0D-B643-213209AEC227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13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PPP (week 2)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4" name="Picture 6" descr=""/>
          <p:cNvPicPr/>
          <p:nvPr/>
        </p:nvPicPr>
        <p:blipFill>
          <a:blip r:embed="rId1"/>
          <a:stretch/>
        </p:blipFill>
        <p:spPr>
          <a:xfrm>
            <a:off x="7623000" y="2698920"/>
            <a:ext cx="1367640" cy="1223640"/>
          </a:xfrm>
          <a:prstGeom prst="rect">
            <a:avLst/>
          </a:prstGeom>
          <a:ln>
            <a:noFill/>
          </a:ln>
        </p:spPr>
      </p:pic>
      <p:sp>
        <p:nvSpPr>
          <p:cNvPr id="1015" name="CustomShape 3"/>
          <p:cNvSpPr/>
          <p:nvPr/>
        </p:nvSpPr>
        <p:spPr>
          <a:xfrm>
            <a:off x="-184320" y="1052640"/>
            <a:ext cx="7884000" cy="624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« I’m 39 years old.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The PPP has been a key tool in my career because it… »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Damien Gillette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Project Manager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Thales Alenia Space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Conference at N7 in May 2018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1016" name="Picture 2" descr=""/>
          <p:cNvPicPr/>
          <p:nvPr/>
        </p:nvPicPr>
        <p:blipFill>
          <a:blip r:embed="rId2"/>
          <a:stretch/>
        </p:blipFill>
        <p:spPr>
          <a:xfrm>
            <a:off x="7650720" y="4149000"/>
            <a:ext cx="1384560" cy="12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9052918C-826F-4AD9-944E-03B9D373E3F1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18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PPP (week 2)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9" name="Picture 6" descr=""/>
          <p:cNvPicPr/>
          <p:nvPr/>
        </p:nvPicPr>
        <p:blipFill>
          <a:blip r:embed="rId1"/>
          <a:stretch/>
        </p:blipFill>
        <p:spPr>
          <a:xfrm>
            <a:off x="7623000" y="2698920"/>
            <a:ext cx="1367640" cy="1223640"/>
          </a:xfrm>
          <a:prstGeom prst="rect">
            <a:avLst/>
          </a:prstGeom>
          <a:ln>
            <a:noFill/>
          </a:ln>
        </p:spPr>
      </p:pic>
      <p:sp>
        <p:nvSpPr>
          <p:cNvPr id="1020" name="CustomShape 3"/>
          <p:cNvSpPr/>
          <p:nvPr/>
        </p:nvSpPr>
        <p:spPr>
          <a:xfrm>
            <a:off x="-184320" y="1052640"/>
            <a:ext cx="7884000" cy="624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« I’m 39 years old.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The PPP has been a key tool in my career because it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enables you to set goals, track your progress, reach your goals and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then set new ones.</a:t>
            </a: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 »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Damien Gillette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Project Manager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Thales Alenia Space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Conference at N7 in May 2018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1021" name="Picture 2" descr=""/>
          <p:cNvPicPr/>
          <p:nvPr/>
        </p:nvPicPr>
        <p:blipFill>
          <a:blip r:embed="rId2"/>
          <a:stretch/>
        </p:blipFill>
        <p:spPr>
          <a:xfrm>
            <a:off x="7650720" y="4149000"/>
            <a:ext cx="1384560" cy="12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TextShape 1"/>
          <p:cNvSpPr txBox="1"/>
          <p:nvPr/>
        </p:nvSpPr>
        <p:spPr>
          <a:xfrm>
            <a:off x="-324720" y="116640"/>
            <a:ext cx="828072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63746"/>
                </a:solidFill>
                <a:latin typeface="Arial"/>
              </a:rPr>
              <a:t>SHS-LM Module 1 : Design-Think Your Life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22537971-A741-42E5-B2FE-F57DB88BE8DB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graphicFrame>
        <p:nvGraphicFramePr>
          <p:cNvPr id="1024" name="Table 3"/>
          <p:cNvGraphicFramePr/>
          <p:nvPr/>
        </p:nvGraphicFramePr>
        <p:xfrm>
          <a:off x="251640" y="980640"/>
          <a:ext cx="8784720" cy="2224800"/>
        </p:xfrm>
        <a:graphic>
          <a:graphicData uri="http://schemas.openxmlformats.org/drawingml/2006/table">
            <a:tbl>
              <a:tblPr/>
              <a:tblGrid>
                <a:gridCol w="936000"/>
                <a:gridCol w="1728000"/>
                <a:gridCol w="2304000"/>
                <a:gridCol w="3816720"/>
              </a:tblGrid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Week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Subject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Trainer, university or company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Objective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Intro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R. Cazeneuve,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AIN7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Explore the concept of soft skills, SHS research findings &amp; syllabus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Personal Professional Project (PPP)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Damien Gillette,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THALES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ALENIA SPACE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Gain an understanding of your PPP &amp; its use throughout your career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 &amp; 4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Design-Think Your Life workshops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Discover key concepts &amp; tools to explore personal profile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E-reputation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networking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Ludovic Craissac,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TSE, TBS, INSA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6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Evaluation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F319EC55-0D60-4A86-BE86-99DFC544DADA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26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52000"/>
          </a:bodyPr>
          <a:p>
            <a:pPr algn="ctr">
              <a:lnSpc>
                <a:spcPct val="100000"/>
              </a:lnSpc>
            </a:pPr>
            <a:br/>
            <a:r>
              <a:rPr b="1" lang="fr-FR" sz="3100" spc="-1" strike="noStrike">
                <a:solidFill>
                  <a:srgbClr val="263746"/>
                </a:solidFill>
                <a:latin typeface="Arial"/>
              </a:rPr>
              <a:t>Design-Think Your Life (weeks 3 &amp; 4) </a:t>
            </a:r>
            <a:endParaRPr b="0" lang="fr-FR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7" name="Picture 6" descr=""/>
          <p:cNvPicPr/>
          <p:nvPr/>
        </p:nvPicPr>
        <p:blipFill>
          <a:blip r:embed="rId1"/>
          <a:stretch/>
        </p:blipFill>
        <p:spPr>
          <a:xfrm>
            <a:off x="7623000" y="2698920"/>
            <a:ext cx="1367640" cy="1223640"/>
          </a:xfrm>
          <a:prstGeom prst="rect">
            <a:avLst/>
          </a:prstGeom>
          <a:ln>
            <a:noFill/>
          </a:ln>
        </p:spPr>
      </p:pic>
      <p:sp>
        <p:nvSpPr>
          <p:cNvPr id="1028" name="CustomShape 3"/>
          <p:cNvSpPr/>
          <p:nvPr/>
        </p:nvSpPr>
        <p:spPr>
          <a:xfrm>
            <a:off x="251640" y="1052640"/>
            <a:ext cx="8208720" cy="59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« A big problem with many N7 engineers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I have interviewed for jobs is… »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Richard Cazeneuve (3EA 1972)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Senior Engineer EDF / RTE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Vice-President CR2PA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Vice-President AIN7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1029" name="Picture 2" descr=""/>
          <p:cNvPicPr/>
          <p:nvPr/>
        </p:nvPicPr>
        <p:blipFill>
          <a:blip r:embed="rId2"/>
          <a:stretch/>
        </p:blipFill>
        <p:spPr>
          <a:xfrm>
            <a:off x="7700040" y="4287240"/>
            <a:ext cx="1252440" cy="108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D2644D0E-C89F-40EA-A951-8CD8CA10FAAD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31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52000"/>
          </a:bodyPr>
          <a:p>
            <a:pPr algn="ctr">
              <a:lnSpc>
                <a:spcPct val="100000"/>
              </a:lnSpc>
            </a:pPr>
            <a:br/>
            <a:r>
              <a:rPr b="1" lang="fr-FR" sz="3100" spc="-1" strike="noStrike">
                <a:solidFill>
                  <a:srgbClr val="263746"/>
                </a:solidFill>
                <a:latin typeface="Arial"/>
              </a:rPr>
              <a:t>Design-Think Your Life (week 3 &amp; 4) </a:t>
            </a:r>
            <a:endParaRPr b="0" lang="fr-FR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2" name="Picture 6" descr=""/>
          <p:cNvPicPr/>
          <p:nvPr/>
        </p:nvPicPr>
        <p:blipFill>
          <a:blip r:embed="rId1"/>
          <a:stretch/>
        </p:blipFill>
        <p:spPr>
          <a:xfrm>
            <a:off x="7596360" y="2696400"/>
            <a:ext cx="1367640" cy="1223640"/>
          </a:xfrm>
          <a:prstGeom prst="rect">
            <a:avLst/>
          </a:prstGeom>
          <a:ln>
            <a:noFill/>
          </a:ln>
        </p:spPr>
      </p:pic>
      <p:sp>
        <p:nvSpPr>
          <p:cNvPr id="1033" name="CustomShape 3"/>
          <p:cNvSpPr/>
          <p:nvPr/>
        </p:nvSpPr>
        <p:spPr>
          <a:xfrm>
            <a:off x="179640" y="980640"/>
            <a:ext cx="8640720" cy="53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« A big problem with many N7 engineers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I have interviewed for jobs is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that</a:t>
            </a: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 </a:t>
            </a: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they don’t know who they are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or what they want or how to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talk about themselves</a:t>
            </a: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. »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Richard Cazeneuve (3EA 2011)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Senior Engineer EDF / RTE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Vice-President CR2PA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Vice-President AIN7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1034" name="Picture 2" descr=""/>
          <p:cNvPicPr/>
          <p:nvPr/>
        </p:nvPicPr>
        <p:blipFill>
          <a:blip r:embed="rId2"/>
          <a:stretch/>
        </p:blipFill>
        <p:spPr>
          <a:xfrm>
            <a:off x="7652520" y="4293000"/>
            <a:ext cx="1255320" cy="108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FBF2EA65-2FC7-4E25-A57A-ABE068A08E57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36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52000"/>
          </a:bodyPr>
          <a:p>
            <a:pPr algn="ctr">
              <a:lnSpc>
                <a:spcPct val="100000"/>
              </a:lnSpc>
            </a:pPr>
            <a:br/>
            <a:r>
              <a:rPr b="1" lang="fr-FR" sz="3100" spc="-1" strike="noStrike">
                <a:solidFill>
                  <a:srgbClr val="263746"/>
                </a:solidFill>
                <a:latin typeface="Arial"/>
              </a:rPr>
              <a:t>Design-Think Your Life (weeks 3 &amp; 4) </a:t>
            </a:r>
            <a:endParaRPr b="0" lang="fr-FR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7" name="Picture 2" descr=""/>
          <p:cNvPicPr/>
          <p:nvPr/>
        </p:nvPicPr>
        <p:blipFill>
          <a:blip r:embed="rId1"/>
          <a:stretch/>
        </p:blipFill>
        <p:spPr>
          <a:xfrm>
            <a:off x="4321440" y="1107000"/>
            <a:ext cx="4536000" cy="2952000"/>
          </a:xfrm>
          <a:prstGeom prst="rect">
            <a:avLst/>
          </a:prstGeom>
          <a:ln>
            <a:noFill/>
          </a:ln>
        </p:spPr>
      </p:pic>
      <p:pic>
        <p:nvPicPr>
          <p:cNvPr id="1038" name="Picture 4" descr=""/>
          <p:cNvPicPr/>
          <p:nvPr/>
        </p:nvPicPr>
        <p:blipFill>
          <a:blip r:embed="rId2"/>
          <a:stretch/>
        </p:blipFill>
        <p:spPr>
          <a:xfrm>
            <a:off x="467640" y="980640"/>
            <a:ext cx="3384000" cy="3168000"/>
          </a:xfrm>
          <a:prstGeom prst="rect">
            <a:avLst/>
          </a:prstGeom>
          <a:ln>
            <a:noFill/>
          </a:ln>
        </p:spPr>
      </p:pic>
      <p:sp>
        <p:nvSpPr>
          <p:cNvPr id="1039" name="CustomShape 3"/>
          <p:cNvSpPr/>
          <p:nvPr/>
        </p:nvSpPr>
        <p:spPr>
          <a:xfrm>
            <a:off x="363960" y="4437000"/>
            <a:ext cx="87796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"/>
            </a:pPr>
            <a:r>
              <a:rPr b="1" lang="fr-FR" sz="2400" spc="-1" strike="noStrike">
                <a:solidFill>
                  <a:srgbClr val="808080"/>
                </a:solidFill>
                <a:latin typeface="Arial"/>
              </a:rPr>
              <a:t>Myers Briggs Type Indicator : 100 years research (Jung)</a:t>
            </a:r>
            <a:endParaRPr b="0" lang="fr-FR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Wingdings" charset="2"/>
              <a:buChar char=""/>
            </a:pPr>
            <a:r>
              <a:rPr b="1" lang="fr-FR" sz="2400" spc="-1" strike="noStrike">
                <a:solidFill>
                  <a:srgbClr val="808080"/>
                </a:solidFill>
                <a:latin typeface="Arial"/>
              </a:rPr>
              <a:t>Widely used, easy-to-use : widely criticised </a:t>
            </a:r>
            <a:endParaRPr b="0" lang="fr-FR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lang="fr-FR" sz="2400" spc="-1" strike="noStrike">
                <a:solidFill>
                  <a:srgbClr val="009999"/>
                </a:solidFill>
                <a:latin typeface="Arial"/>
              </a:rPr>
              <a:t>= ONE tool : there are </a:t>
            </a:r>
            <a:r>
              <a:rPr b="0" i="1" lang="fr-FR" sz="2400" spc="-1" strike="noStrike">
                <a:solidFill>
                  <a:srgbClr val="009999"/>
                </a:solidFill>
                <a:latin typeface="Arial"/>
              </a:rPr>
              <a:t>many others</a:t>
            </a:r>
            <a:r>
              <a:rPr b="1" lang="fr-FR" sz="2400" spc="-1" strike="noStrike">
                <a:solidFill>
                  <a:srgbClr val="009999"/>
                </a:solidFill>
                <a:latin typeface="Arial"/>
              </a:rPr>
              <a:t> !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Image 3" descr=""/>
          <p:cNvPicPr/>
          <p:nvPr/>
        </p:nvPicPr>
        <p:blipFill>
          <a:blip r:embed="rId1"/>
          <a:stretch/>
        </p:blipFill>
        <p:spPr>
          <a:xfrm>
            <a:off x="107640" y="98280"/>
            <a:ext cx="719640" cy="738000"/>
          </a:xfrm>
          <a:prstGeom prst="rect">
            <a:avLst/>
          </a:prstGeom>
          <a:ln>
            <a:noFill/>
          </a:ln>
        </p:spPr>
      </p:pic>
      <p:pic>
        <p:nvPicPr>
          <p:cNvPr id="639" name="Picture 2" descr="RÃ©sultat de recherche d'images pour &quot;michael page&quot;"/>
          <p:cNvPicPr/>
          <p:nvPr/>
        </p:nvPicPr>
        <p:blipFill>
          <a:blip r:embed="rId2"/>
          <a:srcRect l="0" t="17835" r="0" b="0"/>
          <a:stretch/>
        </p:blipFill>
        <p:spPr>
          <a:xfrm>
            <a:off x="899640" y="98280"/>
            <a:ext cx="776160" cy="621720"/>
          </a:xfrm>
          <a:prstGeom prst="rect">
            <a:avLst/>
          </a:prstGeom>
          <a:ln>
            <a:noFill/>
          </a:ln>
        </p:spPr>
      </p:pic>
      <p:sp>
        <p:nvSpPr>
          <p:cNvPr id="640" name="CustomShape 1"/>
          <p:cNvSpPr/>
          <p:nvPr/>
        </p:nvSpPr>
        <p:spPr>
          <a:xfrm>
            <a:off x="611640" y="0"/>
            <a:ext cx="91436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27aae2"/>
                </a:solidFill>
                <a:latin typeface="Century Gothic"/>
              </a:rPr>
              <a:t>Enquête Cadremploi 2019*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7aae2"/>
                </a:solidFill>
                <a:latin typeface="Century Gothic"/>
              </a:rPr>
              <a:t>ÊTES-VOUS PRÊTS POUR LA RÉVOLUTION SOFT SKILLS ?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41" name="CustomShape 2"/>
          <p:cNvSpPr/>
          <p:nvPr/>
        </p:nvSpPr>
        <p:spPr>
          <a:xfrm>
            <a:off x="403200" y="1110960"/>
            <a:ext cx="3737160" cy="28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7aae2"/>
                </a:solidFill>
                <a:latin typeface="Century Gothic"/>
              </a:rPr>
              <a:t>84%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404040"/>
                </a:solidFill>
                <a:latin typeface="Century Gothic"/>
              </a:rPr>
              <a:t>DES CADRES SONT À L’AISE AVEC LA NOTION DE SOFT SKILLS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ff0000"/>
                </a:solidFill>
                <a:latin typeface="Century Gothic"/>
              </a:rPr>
              <a:t>43% des 1A N7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244080" y="3213000"/>
            <a:ext cx="4307040" cy="354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7aae2"/>
                </a:solidFill>
                <a:latin typeface="Century Gothic"/>
              </a:rPr>
              <a:t>62% 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404040"/>
                </a:solidFill>
                <a:latin typeface="Century Gothic"/>
              </a:rPr>
              <a:t>DES CADRES SONT PRÊTS À RECRUTER PRINCIPALEMENT SUR LES SOFT SKILLS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ff0000"/>
                </a:solidFill>
                <a:latin typeface="Century Gothic"/>
              </a:rPr>
              <a:t>31% des 1A N7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ff0000"/>
                </a:solidFill>
                <a:latin typeface="Century Gothic"/>
              </a:rPr>
              <a:t>(prêts à </a:t>
            </a:r>
            <a:r>
              <a:rPr b="1" i="1" lang="fr-FR" sz="2800" spc="-1" strike="noStrike" u="sng">
                <a:solidFill>
                  <a:srgbClr val="ff0000"/>
                </a:solidFill>
                <a:uFillTx/>
                <a:latin typeface="Century Gothic"/>
              </a:rPr>
              <a:t>être recrutés</a:t>
            </a:r>
            <a:r>
              <a:rPr b="1" i="1" lang="fr-FR" sz="2800" spc="-1" strike="noStrike">
                <a:solidFill>
                  <a:srgbClr val="ff0000"/>
                </a:solidFill>
                <a:latin typeface="Century Gothic"/>
              </a:rPr>
              <a:t>)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643" name="CustomShape 4"/>
          <p:cNvSpPr/>
          <p:nvPr/>
        </p:nvSpPr>
        <p:spPr>
          <a:xfrm>
            <a:off x="244080" y="6571080"/>
            <a:ext cx="861408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Century Gothic"/>
              </a:rPr>
              <a:t>* https://www.cadremploi.fr/editorial/actualites/actu-emploi/detail/article/etes-vous-prets-pour-la-revolution-soft-skills.html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644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D5D486B-5C34-4C11-BFA4-A6835EC84F05}" type="slidenum">
              <a:rPr b="0" lang="fr-FR" sz="9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645" name="Picture 2" descr="Chemin De Fer, Plate Forme, Esprit, Gap"/>
          <p:cNvPicPr/>
          <p:nvPr/>
        </p:nvPicPr>
        <p:blipFill>
          <a:blip r:embed="rId3"/>
          <a:stretch/>
        </p:blipFill>
        <p:spPr>
          <a:xfrm>
            <a:off x="4551480" y="1845000"/>
            <a:ext cx="4456440" cy="30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TextShape 1"/>
          <p:cNvSpPr txBox="1"/>
          <p:nvPr/>
        </p:nvSpPr>
        <p:spPr>
          <a:xfrm>
            <a:off x="-324720" y="116640"/>
            <a:ext cx="828072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63746"/>
                </a:solidFill>
                <a:latin typeface="Arial"/>
              </a:rPr>
              <a:t>SHS-LM Module 1 : Design-Think Your Life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108B37A3-D361-4E18-858D-335EFBD26CCB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graphicFrame>
        <p:nvGraphicFramePr>
          <p:cNvPr id="1042" name="Table 3"/>
          <p:cNvGraphicFramePr/>
          <p:nvPr/>
        </p:nvGraphicFramePr>
        <p:xfrm>
          <a:off x="251640" y="980640"/>
          <a:ext cx="8784720" cy="2224800"/>
        </p:xfrm>
        <a:graphic>
          <a:graphicData uri="http://schemas.openxmlformats.org/drawingml/2006/table">
            <a:tbl>
              <a:tblPr/>
              <a:tblGrid>
                <a:gridCol w="936000"/>
                <a:gridCol w="1728000"/>
                <a:gridCol w="2304000"/>
                <a:gridCol w="3816720"/>
              </a:tblGrid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Week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Subject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Trainer, university or company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Objective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Intro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R. Cazeneuve,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AIN7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Explore the concept of soft skills, SHS research findings &amp; syllabus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Personal Professional Project (PPP)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Damien Gillette,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THALES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ALENIA SPACE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Gain an understanding of your PPP &amp; its use throughout your career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 &amp; 4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Design-Think Your Life workshops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Discover key concepts &amp; tools to explore personal profile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E-reputation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networking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Ludovic Craissac,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TSE, TBS, INSA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Develop your professional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&amp; social networking skills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3477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6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Evaluation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4D769DB4-21B5-451E-9C4B-3EF78F8AD7A0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44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52000"/>
          </a:bodyPr>
          <a:p>
            <a:pPr algn="ctr">
              <a:lnSpc>
                <a:spcPct val="100000"/>
              </a:lnSpc>
            </a:pPr>
            <a:br/>
            <a:r>
              <a:rPr b="1" lang="fr-FR" sz="3100" spc="-1" strike="noStrike">
                <a:solidFill>
                  <a:srgbClr val="263746"/>
                </a:solidFill>
                <a:latin typeface="Arial"/>
              </a:rPr>
              <a:t>E-reputation &amp; Networking (week 5) </a:t>
            </a:r>
            <a:endParaRPr b="0" lang="fr-FR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5" name="Picture 6" descr=""/>
          <p:cNvPicPr/>
          <p:nvPr/>
        </p:nvPicPr>
        <p:blipFill>
          <a:blip r:embed="rId1"/>
          <a:stretch/>
        </p:blipFill>
        <p:spPr>
          <a:xfrm>
            <a:off x="7603560" y="2643840"/>
            <a:ext cx="1367640" cy="1223640"/>
          </a:xfrm>
          <a:prstGeom prst="rect">
            <a:avLst/>
          </a:prstGeom>
          <a:ln>
            <a:noFill/>
          </a:ln>
        </p:spPr>
      </p:pic>
      <p:sp>
        <p:nvSpPr>
          <p:cNvPr id="1046" name="CustomShape 3"/>
          <p:cNvSpPr/>
          <p:nvPr/>
        </p:nvSpPr>
        <p:spPr>
          <a:xfrm>
            <a:off x="-80640" y="908640"/>
            <a:ext cx="9036000" cy="578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« My advice ? Tell your students to start… »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Moaad El Amrani (SN 2011)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Software Development Engineer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Amazon.com Seattle &amp; New York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with Emilio Borraz Ortega (SN 2011)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Senior Developer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North America Power, New York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AIN7-USA meetup New York, Oct 2017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1047" name="Picture 7" descr=""/>
          <p:cNvPicPr/>
          <p:nvPr/>
        </p:nvPicPr>
        <p:blipFill>
          <a:blip r:embed="rId2"/>
          <a:stretch/>
        </p:blipFill>
        <p:spPr>
          <a:xfrm>
            <a:off x="7515720" y="4005000"/>
            <a:ext cx="1439640" cy="12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18BF4ED2-4E1C-4762-87C6-84BAFA674228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49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52000"/>
          </a:bodyPr>
          <a:p>
            <a:pPr algn="ctr">
              <a:lnSpc>
                <a:spcPct val="100000"/>
              </a:lnSpc>
            </a:pPr>
            <a:br/>
            <a:r>
              <a:rPr b="1" lang="fr-FR" sz="3100" spc="-1" strike="noStrike">
                <a:solidFill>
                  <a:srgbClr val="263746"/>
                </a:solidFill>
                <a:latin typeface="Arial"/>
              </a:rPr>
              <a:t>E-reputation &amp; Networking (week 5) </a:t>
            </a:r>
            <a:endParaRPr b="0" lang="fr-FR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0" name="Picture 6" descr=""/>
          <p:cNvPicPr/>
          <p:nvPr/>
        </p:nvPicPr>
        <p:blipFill>
          <a:blip r:embed="rId1"/>
          <a:stretch/>
        </p:blipFill>
        <p:spPr>
          <a:xfrm>
            <a:off x="7603560" y="2643840"/>
            <a:ext cx="1367640" cy="1223640"/>
          </a:xfrm>
          <a:prstGeom prst="rect">
            <a:avLst/>
          </a:prstGeom>
          <a:ln>
            <a:noFill/>
          </a:ln>
        </p:spPr>
      </p:pic>
      <p:sp>
        <p:nvSpPr>
          <p:cNvPr id="1051" name="CustomShape 3"/>
          <p:cNvSpPr/>
          <p:nvPr/>
        </p:nvSpPr>
        <p:spPr>
          <a:xfrm>
            <a:off x="-80640" y="908640"/>
            <a:ext cx="9036000" cy="57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« My advice ? Tell your students to start </a:t>
            </a: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building their networks &amp; attending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meetups whilst at N7.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ff0000"/>
                </a:solidFill>
                <a:latin typeface="Arial"/>
              </a:rPr>
              <a:t>Everything</a:t>
            </a:r>
            <a:r>
              <a:rPr b="1" lang="fr-FR" sz="3200" spc="-1" strike="noStrike">
                <a:solidFill>
                  <a:srgbClr val="ff0000"/>
                </a:solidFill>
                <a:latin typeface="Arial"/>
              </a:rPr>
              <a:t> works via referral. </a:t>
            </a: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»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Moaad El Amrani (SN 2011)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Software Development Engineer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Amazon.com Seattle &amp; New York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with Emilio Borraz Ortega (SN 2011)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Senior Developer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North America Power, New York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AIN7-USA meetup New York, Oct 2017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1052" name="Picture 7" descr=""/>
          <p:cNvPicPr/>
          <p:nvPr/>
        </p:nvPicPr>
        <p:blipFill>
          <a:blip r:embed="rId2"/>
          <a:stretch/>
        </p:blipFill>
        <p:spPr>
          <a:xfrm>
            <a:off x="7515720" y="4005000"/>
            <a:ext cx="1439640" cy="12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TextShape 1"/>
          <p:cNvSpPr txBox="1"/>
          <p:nvPr/>
        </p:nvSpPr>
        <p:spPr>
          <a:xfrm>
            <a:off x="-324720" y="0"/>
            <a:ext cx="828072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63746"/>
                </a:solidFill>
                <a:latin typeface="Arial"/>
              </a:rPr>
              <a:t>SHS-LM Module 1 : Design-Think Your Life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3CA35C2A-DE48-405A-BA0F-22A08D10A032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graphicFrame>
        <p:nvGraphicFramePr>
          <p:cNvPr id="1055" name="Table 3"/>
          <p:cNvGraphicFramePr/>
          <p:nvPr/>
        </p:nvGraphicFramePr>
        <p:xfrm>
          <a:off x="251640" y="764640"/>
          <a:ext cx="8784720" cy="2224800"/>
        </p:xfrm>
        <a:graphic>
          <a:graphicData uri="http://schemas.openxmlformats.org/drawingml/2006/table">
            <a:tbl>
              <a:tblPr/>
              <a:tblGrid>
                <a:gridCol w="936000"/>
                <a:gridCol w="1728000"/>
                <a:gridCol w="2304000"/>
                <a:gridCol w="3816720"/>
              </a:tblGrid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Week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Subject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Trainer, university or company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Objective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Intro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R. Cazeneuve,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AIN7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Explore the concept of soft skills, SHS research findings &amp; syllabus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Personal Professional Project (PPP)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Damien Gillette,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THALES ALENIA SPACE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Gain an understanding of your PPP &amp; its use throughout your career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 &amp; 4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Design-Thinking Your Life workshops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Discover key concepts &amp; tools to explore personal profile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E-reputation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networking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Ludovic Craissac,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TSE, TBS, INSA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Develop your professional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social networking skills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1115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6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Evaluation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SHS trainers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(LM &amp; PE)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N7, ISAE-SupAéro, TBS, TSM, TSE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Present yourself effectively in…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TextShape 1"/>
          <p:cNvSpPr txBox="1"/>
          <p:nvPr/>
        </p:nvSpPr>
        <p:spPr>
          <a:xfrm>
            <a:off x="-324720" y="0"/>
            <a:ext cx="828072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63746"/>
                </a:solidFill>
                <a:latin typeface="Arial"/>
              </a:rPr>
              <a:t>SHS-LM Module 1 : Design-Think Your Life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7CF43618-02DA-4AB5-8743-4A285FBB6FB4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graphicFrame>
        <p:nvGraphicFramePr>
          <p:cNvPr id="1058" name="Table 3"/>
          <p:cNvGraphicFramePr/>
          <p:nvPr/>
        </p:nvGraphicFramePr>
        <p:xfrm>
          <a:off x="251640" y="764640"/>
          <a:ext cx="8784720" cy="2224800"/>
        </p:xfrm>
        <a:graphic>
          <a:graphicData uri="http://schemas.openxmlformats.org/drawingml/2006/table">
            <a:tbl>
              <a:tblPr/>
              <a:tblGrid>
                <a:gridCol w="936000"/>
                <a:gridCol w="1728000"/>
                <a:gridCol w="2304000"/>
                <a:gridCol w="3816720"/>
              </a:tblGrid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Week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Subject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Trainer, university or company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Objective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5529a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Intro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R. Cazeneuve,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AIN7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Explore the concept of soft skills, SHS research findings &amp; syllabus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Personal Professional Project (PPP)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Damien Gillette,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THALES ALENIA SPACE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Gain an understanding of your PPP &amp; its use throughout your career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859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 &amp; 4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Design-Think Your Life workshops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A. Hull,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N7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Discover a key concepts &amp; tools to explore personal profile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  <a:tr h="603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E-reputation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networking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Ludovic Craissac, </a:t>
                      </a:r>
                      <a:r>
                        <a:rPr b="1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TSE, TBS, INSA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Develop your professional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social networking skills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9ef"/>
                    </a:solidFill>
                  </a:tcPr>
                </a:tc>
              </a:tr>
              <a:tr h="1115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6 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Evaluation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SHS trainers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(LM &amp; PE)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3717f9"/>
                          </a:solidFill>
                          <a:latin typeface="Arial"/>
                        </a:rPr>
                        <a:t>N7, ISAE-SupAéro, TBS, TSM, TSE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Present yourself effectively in a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HR phone interview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i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(10 minutes in English : </a:t>
                      </a:r>
                      <a:endParaRPr b="0" lang="fr-FR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prep. in PE classes</a:t>
                      </a:r>
                      <a:r>
                        <a:rPr b="1" i="1" lang="fr-FR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)</a:t>
                      </a:r>
                      <a:endParaRPr b="0" lang="fr-FR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d0dd"/>
                    </a:solidFill>
                  </a:tcPr>
                </a:tc>
              </a:tr>
            </a:tbl>
          </a:graphicData>
        </a:graphic>
      </p:graphicFrame>
      <p:pic>
        <p:nvPicPr>
          <p:cNvPr id="1059" name="Picture 6" descr="Iphone, Smartphone, Apps, Apple Inc, Téléphone Mobile"/>
          <p:cNvPicPr/>
          <p:nvPr/>
        </p:nvPicPr>
        <p:blipFill>
          <a:blip r:embed="rId1"/>
          <a:srcRect l="30124" t="0" r="23869" b="0"/>
          <a:stretch/>
        </p:blipFill>
        <p:spPr>
          <a:xfrm>
            <a:off x="1514520" y="5493960"/>
            <a:ext cx="1079640" cy="134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5D2863A5-FA9D-48DC-A6C5-742824C067BF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pic>
        <p:nvPicPr>
          <p:cNvPr id="1061" name="Picture 5" descr=""/>
          <p:cNvPicPr/>
          <p:nvPr/>
        </p:nvPicPr>
        <p:blipFill>
          <a:blip r:embed="rId1"/>
          <a:stretch/>
        </p:blipFill>
        <p:spPr>
          <a:xfrm>
            <a:off x="8172360" y="23040"/>
            <a:ext cx="925200" cy="1389240"/>
          </a:xfrm>
          <a:prstGeom prst="rect">
            <a:avLst/>
          </a:prstGeom>
          <a:ln>
            <a:noFill/>
          </a:ln>
        </p:spPr>
      </p:pic>
      <p:pic>
        <p:nvPicPr>
          <p:cNvPr id="1062" name="" descr=""/>
          <p:cNvPicPr/>
          <p:nvPr/>
        </p:nvPicPr>
        <p:blipFill>
          <a:blip r:embed="rId2"/>
          <a:stretch/>
        </p:blipFill>
        <p:spPr>
          <a:xfrm>
            <a:off x="360" y="114480"/>
            <a:ext cx="9093240" cy="704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TextShape 1"/>
          <p:cNvSpPr txBox="1"/>
          <p:nvPr/>
        </p:nvSpPr>
        <p:spPr>
          <a:xfrm>
            <a:off x="176040" y="908640"/>
            <a:ext cx="8859600" cy="45255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Arial"/>
              </a:rPr>
              <a:t>Evaluated roleplay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You have just completed a soft skills analysis (of your choice) as part of a recruitment process to assess your self-awareness, capacity for personal reflection &amp; critical thinking.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56120">
              <a:lnSpc>
                <a:spcPct val="100000"/>
              </a:lnSpc>
              <a:spcBef>
                <a:spcPts val="479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2BFB132D-D736-40DA-B2E6-BBAB181751FE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65" name="TextShape 3"/>
          <p:cNvSpPr txBox="1"/>
          <p:nvPr/>
        </p:nvSpPr>
        <p:spPr>
          <a:xfrm>
            <a:off x="611640" y="0"/>
            <a:ext cx="70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HR phone interview (November)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6" name="Picture 2" descr=""/>
          <p:cNvPicPr/>
          <p:nvPr/>
        </p:nvPicPr>
        <p:blipFill>
          <a:blip r:embed="rId1"/>
          <a:stretch/>
        </p:blipFill>
        <p:spPr>
          <a:xfrm>
            <a:off x="8172360" y="46440"/>
            <a:ext cx="863280" cy="13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TextShape 1"/>
          <p:cNvSpPr txBox="1"/>
          <p:nvPr/>
        </p:nvSpPr>
        <p:spPr>
          <a:xfrm>
            <a:off x="183240" y="1052640"/>
            <a:ext cx="8960400" cy="45255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Arial"/>
              </a:rPr>
              <a:t>Evaluated roleplay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You have just completed a soft skills analysis (of your choice) as part of a recruitment process to assess your self-awareness, capacity for personal reflection &amp; critical thinking.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Tools you can refer to : </a:t>
            </a:r>
            <a:r>
              <a:rPr b="0" i="1" lang="fr-FR" sz="2400" spc="-1" strike="noStrike">
                <a:solidFill>
                  <a:srgbClr val="000000"/>
                </a:solidFill>
                <a:latin typeface="Arial"/>
              </a:rPr>
              <a:t>MBTI, Personal Effectiveness Quotient (PEQ), Rucher, Ikigai, Enneagram </a:t>
            </a: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etc.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56120" algn="just">
              <a:lnSpc>
                <a:spcPct val="100000"/>
              </a:lnSpc>
              <a:spcBef>
                <a:spcPts val="479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E818E578-21CB-4C12-B54D-17349A55203B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69" name="TextShape 3"/>
          <p:cNvSpPr txBox="1"/>
          <p:nvPr/>
        </p:nvSpPr>
        <p:spPr>
          <a:xfrm>
            <a:off x="323640" y="0"/>
            <a:ext cx="7344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HR phone interview (November)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0" name="Picture 2" descr=""/>
          <p:cNvPicPr/>
          <p:nvPr/>
        </p:nvPicPr>
        <p:blipFill>
          <a:blip r:embed="rId1"/>
          <a:stretch/>
        </p:blipFill>
        <p:spPr>
          <a:xfrm>
            <a:off x="8172360" y="46440"/>
            <a:ext cx="863280" cy="13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TextShape 1"/>
          <p:cNvSpPr txBox="1"/>
          <p:nvPr/>
        </p:nvSpPr>
        <p:spPr>
          <a:xfrm>
            <a:off x="149760" y="980640"/>
            <a:ext cx="8964000" cy="45255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Arial"/>
              </a:rPr>
              <a:t>Evaluated roleplay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You have just completed a soft skills analysis (of your choice) as part of a recruitment process to assess your self-awareness, capacity for personal reflection &amp; critical thinking.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Tools you can refer to : </a:t>
            </a:r>
            <a:r>
              <a:rPr b="0" i="1" lang="fr-FR" sz="2400" spc="-1" strike="noStrike">
                <a:solidFill>
                  <a:srgbClr val="000000"/>
                </a:solidFill>
                <a:latin typeface="Arial"/>
              </a:rPr>
              <a:t>MBTI, Personal Effectiveness Quotient (PEQ), Rucher, Ikigai, Enneagram</a:t>
            </a: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 etc.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You phone HR to discuss your profile.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56120">
              <a:lnSpc>
                <a:spcPct val="100000"/>
              </a:lnSpc>
              <a:spcBef>
                <a:spcPts val="479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720E82FE-4DE9-4CDB-B6C8-E4ABD1AD829D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73" name="TextShape 3"/>
          <p:cNvSpPr txBox="1"/>
          <p:nvPr/>
        </p:nvSpPr>
        <p:spPr>
          <a:xfrm>
            <a:off x="323640" y="0"/>
            <a:ext cx="7344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HR phone interview (November)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4" name="Picture 2" descr=""/>
          <p:cNvPicPr/>
          <p:nvPr/>
        </p:nvPicPr>
        <p:blipFill>
          <a:blip r:embed="rId1"/>
          <a:stretch/>
        </p:blipFill>
        <p:spPr>
          <a:xfrm>
            <a:off x="8172360" y="46440"/>
            <a:ext cx="863280" cy="13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Shape 1"/>
          <p:cNvSpPr txBox="1"/>
          <p:nvPr/>
        </p:nvSpPr>
        <p:spPr>
          <a:xfrm>
            <a:off x="149760" y="980640"/>
            <a:ext cx="8964000" cy="45255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Arial"/>
              </a:rPr>
              <a:t>Evaluated roleplay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You have just completed a soft skills analysis (of your choice) as part of a recruitment process to assess your self-awareness, capacity for personal reflection &amp; critical thinking.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Tools you can refer to : </a:t>
            </a:r>
            <a:r>
              <a:rPr b="0" i="1" lang="fr-FR" sz="2400" spc="-1" strike="noStrike">
                <a:solidFill>
                  <a:srgbClr val="000000"/>
                </a:solidFill>
                <a:latin typeface="Arial"/>
              </a:rPr>
              <a:t>MBTI, Personal Effectiveness Quotient (PEQ), Rucher, Ikigai, Enneagram</a:t>
            </a: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 etc.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You phone HR to discuss your profile.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1" lang="fr-FR" sz="2400" spc="-1" strike="noStrike">
                <a:solidFill>
                  <a:srgbClr val="009999"/>
                </a:solidFill>
                <a:latin typeface="Arial"/>
              </a:rPr>
              <a:t>The interviewer is looking for …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6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0F62D6DA-1CF3-43E0-BD81-7CB860F517A9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77" name="TextShape 3"/>
          <p:cNvSpPr txBox="1"/>
          <p:nvPr/>
        </p:nvSpPr>
        <p:spPr>
          <a:xfrm>
            <a:off x="251640" y="0"/>
            <a:ext cx="741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HR phone interview (November)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8" name="Picture 2" descr=""/>
          <p:cNvPicPr/>
          <p:nvPr/>
        </p:nvPicPr>
        <p:blipFill>
          <a:blip r:embed="rId1"/>
          <a:stretch/>
        </p:blipFill>
        <p:spPr>
          <a:xfrm>
            <a:off x="8172360" y="46440"/>
            <a:ext cx="863280" cy="13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611640" y="0"/>
            <a:ext cx="91436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7aae2"/>
                </a:solidFill>
                <a:latin typeface="Century Gothic"/>
              </a:rPr>
              <a:t>ÊTES-VOUS PRÊTS POUR </a:t>
            </a:r>
            <a:r>
              <a:rPr b="1" lang="fr-FR" sz="2400" spc="-1" strike="noStrike">
                <a:solidFill>
                  <a:srgbClr val="ff0000"/>
                </a:solidFill>
                <a:latin typeface="Century Gothic"/>
              </a:rPr>
              <a:t>LA RÉVOLUTION </a:t>
            </a:r>
            <a:r>
              <a:rPr b="1" lang="fr-FR" sz="2400" spc="-1" strike="noStrike">
                <a:solidFill>
                  <a:srgbClr val="27aae2"/>
                </a:solidFill>
                <a:latin typeface="Century Gothic"/>
              </a:rPr>
              <a:t>SOFT SKILLS ?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47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C3F21E1-9364-450F-908A-72FFE4976C4D}" type="slidenum">
              <a:rPr b="0" lang="fr-FR" sz="9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fr-FR" sz="900" spc="-1" strike="noStrike">
              <a:latin typeface="Times New Roman"/>
            </a:endParaRPr>
          </a:p>
        </p:txBody>
      </p:sp>
      <p:sp>
        <p:nvSpPr>
          <p:cNvPr id="648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4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0" name="Image 6" descr=""/>
          <p:cNvPicPr/>
          <p:nvPr/>
        </p:nvPicPr>
        <p:blipFill>
          <a:blip r:embed="rId1"/>
          <a:stretch/>
        </p:blipFill>
        <p:spPr>
          <a:xfrm>
            <a:off x="1547640" y="1405440"/>
            <a:ext cx="3312000" cy="3788640"/>
          </a:xfrm>
          <a:prstGeom prst="rect">
            <a:avLst/>
          </a:prstGeom>
          <a:ln>
            <a:noFill/>
          </a:ln>
        </p:spPr>
      </p:pic>
      <p:sp>
        <p:nvSpPr>
          <p:cNvPr id="651" name="CustomShape 5"/>
          <p:cNvSpPr/>
          <p:nvPr/>
        </p:nvSpPr>
        <p:spPr>
          <a:xfrm>
            <a:off x="5102280" y="4136400"/>
            <a:ext cx="33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entury Gothic"/>
              </a:rPr>
              <a:t>9/9/2019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TextShape 1"/>
          <p:cNvSpPr txBox="1"/>
          <p:nvPr/>
        </p:nvSpPr>
        <p:spPr>
          <a:xfrm>
            <a:off x="149760" y="980640"/>
            <a:ext cx="8964000" cy="45255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Arial"/>
              </a:rPr>
              <a:t>Evaluated roleplay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You have just completed a soft skills analysis (of your choice) as part of a recruitment process to assess your self-awareness, capacity for personal reflection &amp; critical thinking.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Tools you can refer to : </a:t>
            </a:r>
            <a:r>
              <a:rPr b="0" i="1" lang="fr-FR" sz="2400" spc="-1" strike="noStrike">
                <a:solidFill>
                  <a:srgbClr val="000000"/>
                </a:solidFill>
                <a:latin typeface="Arial"/>
              </a:rPr>
              <a:t>MBTI, Personal Effectiveness Quotient (PEQ), Rucher, Ikigai, Enneagram</a:t>
            </a: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 etc.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You phone HR to discuss your profile.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2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 algn="just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1" lang="fr-FR" sz="2400" spc="-1" strike="noStrike">
                <a:solidFill>
                  <a:srgbClr val="009999"/>
                </a:solidFill>
                <a:latin typeface="Arial"/>
              </a:rPr>
              <a:t>The interviewer is looking for </a:t>
            </a:r>
            <a:r>
              <a:rPr b="1" lang="fr-FR" sz="2400" spc="-1" strike="noStrike">
                <a:solidFill>
                  <a:srgbClr val="ff0000"/>
                </a:solidFill>
                <a:latin typeface="Arial"/>
              </a:rPr>
              <a:t>evidence of self-awareness, personal reflection &amp; critical thinking relative to your PPP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56120">
              <a:lnSpc>
                <a:spcPct val="100000"/>
              </a:lnSpc>
              <a:spcBef>
                <a:spcPts val="479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0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321CE05F-65FA-4E11-AAAB-D6263FA9C9D9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81" name="TextShape 3"/>
          <p:cNvSpPr txBox="1"/>
          <p:nvPr/>
        </p:nvSpPr>
        <p:spPr>
          <a:xfrm>
            <a:off x="251640" y="0"/>
            <a:ext cx="741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HR phone interview (November)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2" name="Picture 2" descr=""/>
          <p:cNvPicPr/>
          <p:nvPr/>
        </p:nvPicPr>
        <p:blipFill>
          <a:blip r:embed="rId1"/>
          <a:stretch/>
        </p:blipFill>
        <p:spPr>
          <a:xfrm>
            <a:off x="8172360" y="46440"/>
            <a:ext cx="863280" cy="13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TextShape 1"/>
          <p:cNvSpPr txBox="1"/>
          <p:nvPr/>
        </p:nvSpPr>
        <p:spPr>
          <a:xfrm>
            <a:off x="-180360" y="548640"/>
            <a:ext cx="9324000" cy="45255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  <a:spcBef>
                <a:spcPts val="159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Hello, HR office: how can I help? Who’s calling? Who would you like to speak to? What are you calling about?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Thanks for calling. Can you tell me briefly about yourself?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56120">
              <a:lnSpc>
                <a:spcPct val="100000"/>
              </a:lnSpc>
              <a:spcBef>
                <a:spcPts val="479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81988CD3-58EC-441F-9BDC-91C6E04B8A3A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85" name="TextShape 3"/>
          <p:cNvSpPr txBox="1"/>
          <p:nvPr/>
        </p:nvSpPr>
        <p:spPr>
          <a:xfrm>
            <a:off x="395640" y="23760"/>
            <a:ext cx="7920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HR interview questions (November)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6" name="Picture 3" descr=""/>
          <p:cNvPicPr/>
          <p:nvPr/>
        </p:nvPicPr>
        <p:blipFill>
          <a:blip r:embed="rId1"/>
          <a:stretch/>
        </p:blipFill>
        <p:spPr>
          <a:xfrm>
            <a:off x="8100360" y="2565000"/>
            <a:ext cx="858600" cy="136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TextShape 1"/>
          <p:cNvSpPr txBox="1"/>
          <p:nvPr/>
        </p:nvSpPr>
        <p:spPr>
          <a:xfrm>
            <a:off x="-180360" y="548640"/>
            <a:ext cx="9324000" cy="45255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  <a:spcBef>
                <a:spcPts val="159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Hello, HR office: how can I help? Who’s calling? Who would you like to speak to? What are you calling about?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Thanks for calling. Can you tell me briefly about yourself?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9999"/>
                </a:solidFill>
                <a:latin typeface="Arial"/>
              </a:rPr>
              <a:t>Which tools did you use and why?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9999"/>
                </a:solidFill>
                <a:latin typeface="Arial"/>
              </a:rPr>
              <a:t>Do you agree with the results? Why/why not?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9999"/>
                </a:solidFill>
                <a:latin typeface="Arial"/>
              </a:rPr>
              <a:t>What did you learn about yourself? Explain. 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9999"/>
                </a:solidFill>
                <a:latin typeface="Arial"/>
              </a:rPr>
              <a:t>Which other tools have you experimented with?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9999"/>
                </a:solidFill>
                <a:latin typeface="Arial"/>
              </a:rPr>
              <a:t>What are your strengths &amp; weaknesses?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9999"/>
                </a:solidFill>
                <a:latin typeface="Arial"/>
              </a:rPr>
              <a:t>How can you improve on your weaknesses?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9999"/>
                </a:solidFill>
                <a:latin typeface="Arial"/>
              </a:rPr>
              <a:t>How will your strengths help you professionally? Why?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9999"/>
                </a:solidFill>
                <a:latin typeface="Arial"/>
              </a:rPr>
              <a:t>Are you a teamplayer or a teamleader? Why?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740880" indent="-284760">
              <a:lnSpc>
                <a:spcPct val="100000"/>
              </a:lnSpc>
              <a:spcBef>
                <a:spcPts val="479"/>
              </a:spcBef>
              <a:buClr>
                <a:srgbClr val="263746"/>
              </a:buClr>
              <a:buFont typeface="Arial"/>
              <a:buChar char="►"/>
            </a:pPr>
            <a:r>
              <a:rPr b="0" lang="fr-FR" sz="2400" spc="-1" strike="noStrike">
                <a:solidFill>
                  <a:srgbClr val="009999"/>
                </a:solidFill>
                <a:latin typeface="Arial"/>
              </a:rPr>
              <a:t>How do people describe you? What examples do they give?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8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C00267F2-AFB0-461F-B507-09320A9D86B9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089" name="TextShape 3"/>
          <p:cNvSpPr txBox="1"/>
          <p:nvPr/>
        </p:nvSpPr>
        <p:spPr>
          <a:xfrm>
            <a:off x="395640" y="23760"/>
            <a:ext cx="813384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HR interview questions (November)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0" name="Picture 3" descr=""/>
          <p:cNvPicPr/>
          <p:nvPr/>
        </p:nvPicPr>
        <p:blipFill>
          <a:blip r:embed="rId1"/>
          <a:stretch/>
        </p:blipFill>
        <p:spPr>
          <a:xfrm>
            <a:off x="8100360" y="2565000"/>
            <a:ext cx="858600" cy="136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ustomShape 1"/>
          <p:cNvSpPr/>
          <p:nvPr/>
        </p:nvSpPr>
        <p:spPr>
          <a:xfrm>
            <a:off x="828720" y="131760"/>
            <a:ext cx="7602480" cy="10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Civic Engagement &amp; Outreach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1092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5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CustomShape 1"/>
          <p:cNvSpPr/>
          <p:nvPr/>
        </p:nvSpPr>
        <p:spPr>
          <a:xfrm>
            <a:off x="828720" y="131760"/>
            <a:ext cx="7602480" cy="10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Civic Engagement &amp; Outreach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1097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0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1101" name="CustomShape 5"/>
          <p:cNvSpPr/>
          <p:nvPr/>
        </p:nvSpPr>
        <p:spPr>
          <a:xfrm>
            <a:off x="502200" y="1317240"/>
            <a:ext cx="8165160" cy="51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fr-FR" sz="3600" spc="-1" strike="noStrike" u="sng">
                <a:solidFill>
                  <a:srgbClr val="808080"/>
                </a:solidFill>
                <a:uFillTx/>
                <a:latin typeface="Calibri"/>
              </a:rPr>
              <a:t>Règlement de Scolarité N7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808080"/>
                </a:solidFill>
                <a:latin typeface="Calibri"/>
              </a:rPr>
              <a:t>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808080"/>
                </a:solidFill>
                <a:latin typeface="Calibri"/>
              </a:rPr>
              <a:t>Requirements to obtain your diploma :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lang="fr-FR" sz="2800" spc="-1" strike="noStrike">
                <a:solidFill>
                  <a:srgbClr val="009999"/>
                </a:solidFill>
                <a:latin typeface="Calibri"/>
              </a:rPr>
              <a:t>English level B2+ &amp; TOEIC score of 785 / 990 points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lang="fr-FR" sz="2800" spc="-1" strike="noStrike">
                <a:solidFill>
                  <a:srgbClr val="009999"/>
                </a:solidFill>
                <a:latin typeface="Calibri"/>
              </a:rPr>
              <a:t>3 month stay abroad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CustomShape 1"/>
          <p:cNvSpPr/>
          <p:nvPr/>
        </p:nvSpPr>
        <p:spPr>
          <a:xfrm>
            <a:off x="828720" y="131760"/>
            <a:ext cx="7602480" cy="10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Civic Engagement &amp; Outreach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1103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6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1107" name="CustomShape 5"/>
          <p:cNvSpPr/>
          <p:nvPr/>
        </p:nvSpPr>
        <p:spPr>
          <a:xfrm>
            <a:off x="502200" y="1317240"/>
            <a:ext cx="8165160" cy="63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fr-FR" sz="3600" spc="-1" strike="noStrike" u="sng">
                <a:solidFill>
                  <a:srgbClr val="808080"/>
                </a:solidFill>
                <a:uFillTx/>
                <a:latin typeface="Calibri"/>
              </a:rPr>
              <a:t>Règlement de Scolarité N7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808080"/>
                </a:solidFill>
                <a:latin typeface="Calibri"/>
              </a:rPr>
              <a:t>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808080"/>
                </a:solidFill>
                <a:latin typeface="Calibri"/>
              </a:rPr>
              <a:t>Requirements to obtain your diploma :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lang="fr-FR" sz="2800" spc="-1" strike="noStrike">
                <a:solidFill>
                  <a:srgbClr val="009999"/>
                </a:solidFill>
                <a:latin typeface="Calibri"/>
              </a:rPr>
              <a:t>English level B2+ &amp; TOEIC score of 785 / 990 points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lang="fr-FR" sz="2800" spc="-1" strike="noStrike">
                <a:solidFill>
                  <a:srgbClr val="009999"/>
                </a:solidFill>
                <a:latin typeface="Calibri"/>
              </a:rPr>
              <a:t>3 month stay abroad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Wingdings" charset="2"/>
              <a:buChar char=""/>
            </a:pPr>
            <a:r>
              <a:rPr b="1" lang="fr-FR" sz="2800" spc="-1" strike="noStrike">
                <a:solidFill>
                  <a:srgbClr val="ff0000"/>
                </a:solidFill>
                <a:latin typeface="Calibri"/>
              </a:rPr>
              <a:t>A semester of civic engagement  &amp; outreach activity of your choice </a:t>
            </a:r>
            <a:r>
              <a:rPr b="0" i="1" lang="fr-FR" sz="2800" spc="-1" strike="noStrike">
                <a:solidFill>
                  <a:srgbClr val="ff0000"/>
                </a:solidFill>
                <a:latin typeface="Calibri"/>
              </a:rPr>
              <a:t>(new in 2018-2019)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TextShape 1"/>
          <p:cNvSpPr txBox="1"/>
          <p:nvPr/>
        </p:nvSpPr>
        <p:spPr>
          <a:xfrm>
            <a:off x="1370520" y="393768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1109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6"/>
          <p:cNvSpPr/>
          <p:nvPr/>
        </p:nvSpPr>
        <p:spPr>
          <a:xfrm>
            <a:off x="876240" y="84600"/>
            <a:ext cx="849240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Leadership &amp; Management L3 &amp; M1</a:t>
            </a:r>
            <a:r>
              <a:rPr b="1" lang="fr-FR" sz="3200" spc="-1" strike="noStrike">
                <a:solidFill>
                  <a:srgbClr val="ff0000"/>
                </a:solidFill>
                <a:latin typeface="Calibri"/>
                <a:ea typeface="Microsoft YaHei"/>
              </a:rPr>
              <a:t>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114" name="Picture 3" descr=""/>
          <p:cNvPicPr/>
          <p:nvPr/>
        </p:nvPicPr>
        <p:blipFill>
          <a:blip r:embed="rId1"/>
          <a:stretch/>
        </p:blipFill>
        <p:spPr>
          <a:xfrm>
            <a:off x="141120" y="30960"/>
            <a:ext cx="1255320" cy="718200"/>
          </a:xfrm>
          <a:prstGeom prst="rect">
            <a:avLst/>
          </a:prstGeom>
          <a:ln>
            <a:noFill/>
          </a:ln>
        </p:spPr>
      </p:pic>
      <p:graphicFrame>
        <p:nvGraphicFramePr>
          <p:cNvPr id="1115" name="Table 7"/>
          <p:cNvGraphicFramePr/>
          <p:nvPr/>
        </p:nvGraphicFramePr>
        <p:xfrm>
          <a:off x="0" y="3823920"/>
          <a:ext cx="9143640" cy="2962440"/>
        </p:xfrm>
        <a:graphic>
          <a:graphicData uri="http://schemas.openxmlformats.org/drawingml/2006/table">
            <a:tbl>
              <a:tblPr/>
              <a:tblGrid>
                <a:gridCol w="1907640"/>
                <a:gridCol w="1770480"/>
                <a:gridCol w="956160"/>
                <a:gridCol w="3753360"/>
                <a:gridCol w="756000"/>
              </a:tblGrid>
              <a:tr h="569880"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Modules M1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Partners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Lang.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Competences &amp; </a:t>
                      </a:r>
                      <a:r>
                        <a:rPr b="1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Tasks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Hours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</a:tr>
              <a:tr h="63072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 Management &amp; Organization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Analyse &amp; discuss comp. man &amp; org problems;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present case study solution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Sept-Nov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3072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 Pers. Prof. Proj.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00ff"/>
                          </a:solidFill>
                          <a:latin typeface="Arial"/>
                        </a:rPr>
                        <a:t>PPP 2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Develop PPP; present PPP V2 to panel of experts;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oral defense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Nov-Jan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56988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 Professional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Ethics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Analyse &amp; discuss complex ethical case;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group role plays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Jan-Mar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3072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 Finance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Analyse &amp; discuss financial case studies 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written case study paper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Mar-May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1116" name="Picture 7" descr=""/>
          <p:cNvPicPr/>
          <p:nvPr/>
        </p:nvPicPr>
        <p:blipFill>
          <a:blip r:embed="rId2"/>
          <a:stretch/>
        </p:blipFill>
        <p:spPr>
          <a:xfrm>
            <a:off x="2016360" y="4481280"/>
            <a:ext cx="718200" cy="423360"/>
          </a:xfrm>
          <a:prstGeom prst="rect">
            <a:avLst/>
          </a:prstGeom>
          <a:ln>
            <a:noFill/>
          </a:ln>
        </p:spPr>
      </p:pic>
      <p:pic>
        <p:nvPicPr>
          <p:cNvPr id="1117" name="Image 22" descr=""/>
          <p:cNvPicPr/>
          <p:nvPr/>
        </p:nvPicPr>
        <p:blipFill>
          <a:blip r:embed="rId3"/>
          <a:stretch/>
        </p:blipFill>
        <p:spPr>
          <a:xfrm>
            <a:off x="4188240" y="5055120"/>
            <a:ext cx="382320" cy="444600"/>
          </a:xfrm>
          <a:prstGeom prst="rect">
            <a:avLst/>
          </a:prstGeom>
          <a:ln>
            <a:noFill/>
          </a:ln>
        </p:spPr>
      </p:pic>
      <p:pic>
        <p:nvPicPr>
          <p:cNvPr id="1118" name="Image 23" descr=""/>
          <p:cNvPicPr/>
          <p:nvPr/>
        </p:nvPicPr>
        <p:blipFill>
          <a:blip r:embed="rId4"/>
          <a:stretch/>
        </p:blipFill>
        <p:spPr>
          <a:xfrm>
            <a:off x="3695760" y="4478040"/>
            <a:ext cx="417960" cy="460080"/>
          </a:xfrm>
          <a:prstGeom prst="rect">
            <a:avLst/>
          </a:prstGeom>
          <a:ln>
            <a:noFill/>
          </a:ln>
        </p:spPr>
      </p:pic>
      <p:pic>
        <p:nvPicPr>
          <p:cNvPr id="1119" name="Image 24" descr=""/>
          <p:cNvPicPr/>
          <p:nvPr/>
        </p:nvPicPr>
        <p:blipFill>
          <a:blip r:embed="rId5"/>
          <a:stretch/>
        </p:blipFill>
        <p:spPr>
          <a:xfrm>
            <a:off x="3684600" y="5619240"/>
            <a:ext cx="433440" cy="460080"/>
          </a:xfrm>
          <a:prstGeom prst="rect">
            <a:avLst/>
          </a:prstGeom>
          <a:ln>
            <a:noFill/>
          </a:ln>
        </p:spPr>
      </p:pic>
      <p:pic>
        <p:nvPicPr>
          <p:cNvPr id="1120" name="Image 25" descr=""/>
          <p:cNvPicPr/>
          <p:nvPr/>
        </p:nvPicPr>
        <p:blipFill>
          <a:blip r:embed="rId6"/>
          <a:stretch/>
        </p:blipFill>
        <p:spPr>
          <a:xfrm>
            <a:off x="4196520" y="6235560"/>
            <a:ext cx="382320" cy="432360"/>
          </a:xfrm>
          <a:prstGeom prst="rect">
            <a:avLst/>
          </a:prstGeom>
          <a:ln>
            <a:noFill/>
          </a:ln>
        </p:spPr>
      </p:pic>
      <p:pic>
        <p:nvPicPr>
          <p:cNvPr id="1121" name="Picture 10" descr=""/>
          <p:cNvPicPr/>
          <p:nvPr/>
        </p:nvPicPr>
        <p:blipFill>
          <a:blip r:embed="rId7"/>
          <a:stretch/>
        </p:blipFill>
        <p:spPr>
          <a:xfrm>
            <a:off x="3012120" y="5012280"/>
            <a:ext cx="602280" cy="495360"/>
          </a:xfrm>
          <a:prstGeom prst="rect">
            <a:avLst/>
          </a:prstGeom>
          <a:ln>
            <a:noFill/>
          </a:ln>
        </p:spPr>
      </p:pic>
      <p:pic>
        <p:nvPicPr>
          <p:cNvPr id="1122" name="Picture 7" descr=""/>
          <p:cNvPicPr/>
          <p:nvPr/>
        </p:nvPicPr>
        <p:blipFill>
          <a:blip r:embed="rId8"/>
          <a:stretch/>
        </p:blipFill>
        <p:spPr>
          <a:xfrm>
            <a:off x="1965960" y="5655960"/>
            <a:ext cx="718200" cy="423360"/>
          </a:xfrm>
          <a:prstGeom prst="rect">
            <a:avLst/>
          </a:prstGeom>
          <a:ln>
            <a:noFill/>
          </a:ln>
        </p:spPr>
      </p:pic>
      <p:pic>
        <p:nvPicPr>
          <p:cNvPr id="1123" name="Picture 7" descr=""/>
          <p:cNvPicPr/>
          <p:nvPr/>
        </p:nvPicPr>
        <p:blipFill>
          <a:blip r:embed="rId9"/>
          <a:stretch/>
        </p:blipFill>
        <p:spPr>
          <a:xfrm>
            <a:off x="1965960" y="6224760"/>
            <a:ext cx="718200" cy="423360"/>
          </a:xfrm>
          <a:prstGeom prst="rect">
            <a:avLst/>
          </a:prstGeom>
          <a:ln>
            <a:noFill/>
          </a:ln>
        </p:spPr>
      </p:pic>
      <p:pic>
        <p:nvPicPr>
          <p:cNvPr id="1124" name="Picture 3" descr=""/>
          <p:cNvPicPr/>
          <p:nvPr/>
        </p:nvPicPr>
        <p:blipFill>
          <a:blip r:embed="rId10"/>
          <a:stretch/>
        </p:blipFill>
        <p:spPr>
          <a:xfrm>
            <a:off x="2903040" y="4467600"/>
            <a:ext cx="727920" cy="480600"/>
          </a:xfrm>
          <a:prstGeom prst="rect">
            <a:avLst/>
          </a:prstGeom>
          <a:ln>
            <a:noFill/>
          </a:ln>
        </p:spPr>
      </p:pic>
      <p:pic>
        <p:nvPicPr>
          <p:cNvPr id="1125" name="Picture 3" descr=""/>
          <p:cNvPicPr/>
          <p:nvPr/>
        </p:nvPicPr>
        <p:blipFill>
          <a:blip r:embed="rId11"/>
          <a:stretch/>
        </p:blipFill>
        <p:spPr>
          <a:xfrm>
            <a:off x="2022840" y="5020560"/>
            <a:ext cx="491760" cy="478800"/>
          </a:xfrm>
          <a:prstGeom prst="rect">
            <a:avLst/>
          </a:prstGeom>
          <a:ln>
            <a:noFill/>
          </a:ln>
        </p:spPr>
      </p:pic>
      <p:pic>
        <p:nvPicPr>
          <p:cNvPr id="1126" name="Picture 3" descr=""/>
          <p:cNvPicPr/>
          <p:nvPr/>
        </p:nvPicPr>
        <p:blipFill>
          <a:blip r:embed="rId12"/>
          <a:stretch/>
        </p:blipFill>
        <p:spPr>
          <a:xfrm>
            <a:off x="2886120" y="5655960"/>
            <a:ext cx="727920" cy="423360"/>
          </a:xfrm>
          <a:prstGeom prst="rect">
            <a:avLst/>
          </a:prstGeom>
          <a:ln>
            <a:noFill/>
          </a:ln>
        </p:spPr>
      </p:pic>
      <p:pic>
        <p:nvPicPr>
          <p:cNvPr id="1127" name="Picture 3" descr=""/>
          <p:cNvPicPr/>
          <p:nvPr/>
        </p:nvPicPr>
        <p:blipFill>
          <a:blip r:embed="rId13"/>
          <a:stretch/>
        </p:blipFill>
        <p:spPr>
          <a:xfrm>
            <a:off x="2886120" y="6211440"/>
            <a:ext cx="727920" cy="480600"/>
          </a:xfrm>
          <a:prstGeom prst="rect">
            <a:avLst/>
          </a:prstGeom>
          <a:ln>
            <a:noFill/>
          </a:ln>
        </p:spPr>
      </p:pic>
      <p:graphicFrame>
        <p:nvGraphicFramePr>
          <p:cNvPr id="1128" name="Table 8"/>
          <p:cNvGraphicFramePr/>
          <p:nvPr/>
        </p:nvGraphicFramePr>
        <p:xfrm>
          <a:off x="0" y="808200"/>
          <a:ext cx="9143640" cy="2983320"/>
        </p:xfrm>
        <a:graphic>
          <a:graphicData uri="http://schemas.openxmlformats.org/drawingml/2006/table">
            <a:tbl>
              <a:tblPr/>
              <a:tblGrid>
                <a:gridCol w="1932840"/>
                <a:gridCol w="1744920"/>
                <a:gridCol w="956160"/>
                <a:gridCol w="3734640"/>
                <a:gridCol w="775080"/>
              </a:tblGrid>
              <a:tr h="569880"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Modules L3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Partners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Lang.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Competences &amp; </a:t>
                      </a:r>
                      <a:r>
                        <a:rPr b="1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Tasks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Hours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79aa9"/>
                    </a:solidFill>
                  </a:tcPr>
                </a:tc>
              </a:tr>
              <a:tr h="81324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1. Design-Thinking Your Life </a:t>
                      </a:r>
                      <a:r>
                        <a:rPr b="1" lang="fr-FR" sz="1600" spc="-1" strike="noStrike">
                          <a:solidFill>
                            <a:srgbClr val="ff00ff"/>
                          </a:solidFill>
                          <a:latin typeface="Calibri"/>
                        </a:rPr>
                        <a:t>PPP 1.1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Analyse needs &amp; introsp tools, start e-rep. /network, MBTI; HR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Arial"/>
                        </a:rPr>
                        <a:t>ph. or skype interview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Sept-Nov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81324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 Teamwork &amp; Project Management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Discuss basic theories TW/intercult. comp. PM/TW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Calibri"/>
                        </a:rPr>
                        <a:t>project proposal (one page)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Nov-Jan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81324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3. Civic 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Engagement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Discuss &amp; develop CE knowledge &amp; skills; </a:t>
                      </a:r>
                      <a:r>
                        <a:rPr b="0" lang="fr-FR" sz="1600" spc="-1" strike="noStrike">
                          <a:solidFill>
                            <a:srgbClr val="3717f9"/>
                          </a:solidFill>
                          <a:latin typeface="Calibri"/>
                        </a:rPr>
                        <a:t>Infographic &amp;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Calibri"/>
                        </a:rPr>
                        <a:t>movie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(of work &amp;/or plans)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Jan-Mar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813240"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 ePortfolio</a:t>
                      </a:r>
                      <a:r>
                        <a:rPr b="1" lang="fr-FR" sz="1600" spc="-1" strike="noStrike">
                          <a:solidFill>
                            <a:srgbClr val="ff00ff"/>
                          </a:solidFill>
                          <a:latin typeface="Arial"/>
                        </a:rPr>
                        <a:t>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&amp; video</a:t>
                      </a:r>
                      <a:endParaRPr b="0" lang="fr-FR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600" spc="-1" strike="noStrike">
                          <a:solidFill>
                            <a:srgbClr val="ff00ff"/>
                          </a:solidFill>
                          <a:latin typeface="Calibri"/>
                        </a:rPr>
                        <a:t>PPP 1.2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Design, develop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Calibri"/>
                        </a:rPr>
                        <a:t>e-Portfolio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with </a:t>
                      </a:r>
                      <a:r>
                        <a:rPr b="0" lang="fr-FR" sz="1600" spc="-1" strike="noStrike">
                          <a:solidFill>
                            <a:srgbClr val="0000ff"/>
                          </a:solidFill>
                          <a:latin typeface="Calibri"/>
                        </a:rPr>
                        <a:t>« video pitch » </a:t>
                      </a:r>
                      <a:r>
                        <a:rPr b="0" lang="fr-FR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 explain option choices </a:t>
                      </a:r>
                      <a:endParaRPr b="0" lang="fr-FR" sz="16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82800" rIns="82800" tIns="41400" bIns="414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10.5 </a:t>
                      </a:r>
                      <a:endParaRPr b="0" lang="fr-F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fr-F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Mar-May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marL="82800" marR="82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pic>
        <p:nvPicPr>
          <p:cNvPr id="1129" name="Picture 7" descr=""/>
          <p:cNvPicPr/>
          <p:nvPr/>
        </p:nvPicPr>
        <p:blipFill>
          <a:blip r:embed="rId14"/>
          <a:stretch/>
        </p:blipFill>
        <p:spPr>
          <a:xfrm>
            <a:off x="1965960" y="1458360"/>
            <a:ext cx="548640" cy="480600"/>
          </a:xfrm>
          <a:prstGeom prst="rect">
            <a:avLst/>
          </a:prstGeom>
          <a:ln>
            <a:noFill/>
          </a:ln>
        </p:spPr>
      </p:pic>
      <p:pic>
        <p:nvPicPr>
          <p:cNvPr id="1130" name="Picture 2" descr=""/>
          <p:cNvPicPr/>
          <p:nvPr/>
        </p:nvPicPr>
        <p:blipFill>
          <a:blip r:embed="rId15"/>
          <a:stretch/>
        </p:blipFill>
        <p:spPr>
          <a:xfrm>
            <a:off x="3060000" y="1439280"/>
            <a:ext cx="570960" cy="499680"/>
          </a:xfrm>
          <a:prstGeom prst="rect">
            <a:avLst/>
          </a:prstGeom>
          <a:ln>
            <a:noFill/>
          </a:ln>
        </p:spPr>
      </p:pic>
      <p:pic>
        <p:nvPicPr>
          <p:cNvPr id="1131" name="Picture 3" descr=""/>
          <p:cNvPicPr/>
          <p:nvPr/>
        </p:nvPicPr>
        <p:blipFill>
          <a:blip r:embed="rId16"/>
          <a:stretch/>
        </p:blipFill>
        <p:spPr>
          <a:xfrm>
            <a:off x="4146840" y="1482120"/>
            <a:ext cx="396360" cy="480600"/>
          </a:xfrm>
          <a:prstGeom prst="rect">
            <a:avLst/>
          </a:prstGeom>
          <a:ln>
            <a:noFill/>
          </a:ln>
        </p:spPr>
      </p:pic>
      <p:pic>
        <p:nvPicPr>
          <p:cNvPr id="1132" name="Picture 4" descr=""/>
          <p:cNvPicPr/>
          <p:nvPr/>
        </p:nvPicPr>
        <p:blipFill>
          <a:blip r:embed="rId17"/>
          <a:stretch/>
        </p:blipFill>
        <p:spPr>
          <a:xfrm>
            <a:off x="3699720" y="1482120"/>
            <a:ext cx="407520" cy="456840"/>
          </a:xfrm>
          <a:prstGeom prst="rect">
            <a:avLst/>
          </a:prstGeom>
          <a:ln>
            <a:noFill/>
          </a:ln>
        </p:spPr>
      </p:pic>
      <p:pic>
        <p:nvPicPr>
          <p:cNvPr id="1133" name="Picture 5" descr=""/>
          <p:cNvPicPr/>
          <p:nvPr/>
        </p:nvPicPr>
        <p:blipFill>
          <a:blip r:embed="rId18"/>
          <a:stretch/>
        </p:blipFill>
        <p:spPr>
          <a:xfrm>
            <a:off x="2048040" y="2036880"/>
            <a:ext cx="738000" cy="426600"/>
          </a:xfrm>
          <a:prstGeom prst="rect">
            <a:avLst/>
          </a:prstGeom>
          <a:ln>
            <a:noFill/>
          </a:ln>
        </p:spPr>
      </p:pic>
      <p:pic>
        <p:nvPicPr>
          <p:cNvPr id="1134" name="Picture 6" descr=""/>
          <p:cNvPicPr/>
          <p:nvPr/>
        </p:nvPicPr>
        <p:blipFill>
          <a:blip r:embed="rId19"/>
          <a:stretch/>
        </p:blipFill>
        <p:spPr>
          <a:xfrm>
            <a:off x="2860560" y="2036880"/>
            <a:ext cx="731520" cy="480600"/>
          </a:xfrm>
          <a:prstGeom prst="rect">
            <a:avLst/>
          </a:prstGeom>
          <a:ln>
            <a:noFill/>
          </a:ln>
        </p:spPr>
      </p:pic>
      <p:pic>
        <p:nvPicPr>
          <p:cNvPr id="1135" name="Picture 7" descr=""/>
          <p:cNvPicPr/>
          <p:nvPr/>
        </p:nvPicPr>
        <p:blipFill>
          <a:blip r:embed="rId20"/>
          <a:stretch/>
        </p:blipFill>
        <p:spPr>
          <a:xfrm>
            <a:off x="2016360" y="2637720"/>
            <a:ext cx="498240" cy="475920"/>
          </a:xfrm>
          <a:prstGeom prst="rect">
            <a:avLst/>
          </a:prstGeom>
          <a:ln>
            <a:noFill/>
          </a:ln>
        </p:spPr>
      </p:pic>
      <p:pic>
        <p:nvPicPr>
          <p:cNvPr id="1136" name="Picture 8" descr=""/>
          <p:cNvPicPr/>
          <p:nvPr/>
        </p:nvPicPr>
        <p:blipFill>
          <a:blip r:embed="rId21"/>
          <a:stretch/>
        </p:blipFill>
        <p:spPr>
          <a:xfrm>
            <a:off x="3045600" y="3287880"/>
            <a:ext cx="588600" cy="499680"/>
          </a:xfrm>
          <a:prstGeom prst="rect">
            <a:avLst/>
          </a:prstGeom>
          <a:ln>
            <a:noFill/>
          </a:ln>
        </p:spPr>
      </p:pic>
      <p:pic>
        <p:nvPicPr>
          <p:cNvPr id="1137" name="Picture 9" descr=""/>
          <p:cNvPicPr/>
          <p:nvPr/>
        </p:nvPicPr>
        <p:blipFill>
          <a:blip r:embed="rId22"/>
          <a:stretch/>
        </p:blipFill>
        <p:spPr>
          <a:xfrm>
            <a:off x="2009520" y="3247920"/>
            <a:ext cx="505080" cy="475920"/>
          </a:xfrm>
          <a:prstGeom prst="rect">
            <a:avLst/>
          </a:prstGeom>
          <a:ln>
            <a:noFill/>
          </a:ln>
        </p:spPr>
      </p:pic>
      <p:pic>
        <p:nvPicPr>
          <p:cNvPr id="1138" name="Picture 12" descr=""/>
          <p:cNvPicPr/>
          <p:nvPr/>
        </p:nvPicPr>
        <p:blipFill>
          <a:blip r:embed="rId23"/>
          <a:stretch/>
        </p:blipFill>
        <p:spPr>
          <a:xfrm>
            <a:off x="3699720" y="2647080"/>
            <a:ext cx="414000" cy="456840"/>
          </a:xfrm>
          <a:prstGeom prst="rect">
            <a:avLst/>
          </a:prstGeom>
          <a:ln>
            <a:noFill/>
          </a:ln>
        </p:spPr>
      </p:pic>
      <p:pic>
        <p:nvPicPr>
          <p:cNvPr id="1139" name="Picture 13" descr=""/>
          <p:cNvPicPr/>
          <p:nvPr/>
        </p:nvPicPr>
        <p:blipFill>
          <a:blip r:embed="rId24"/>
          <a:stretch/>
        </p:blipFill>
        <p:spPr>
          <a:xfrm>
            <a:off x="4146840" y="2646720"/>
            <a:ext cx="401400" cy="433080"/>
          </a:xfrm>
          <a:prstGeom prst="rect">
            <a:avLst/>
          </a:prstGeom>
          <a:ln>
            <a:noFill/>
          </a:ln>
        </p:spPr>
      </p:pic>
      <p:pic>
        <p:nvPicPr>
          <p:cNvPr id="1140" name="Picture 14" descr=""/>
          <p:cNvPicPr/>
          <p:nvPr/>
        </p:nvPicPr>
        <p:blipFill>
          <a:blip r:embed="rId25"/>
          <a:stretch/>
        </p:blipFill>
        <p:spPr>
          <a:xfrm>
            <a:off x="3681360" y="2056680"/>
            <a:ext cx="414000" cy="456840"/>
          </a:xfrm>
          <a:prstGeom prst="rect">
            <a:avLst/>
          </a:prstGeom>
          <a:ln>
            <a:noFill/>
          </a:ln>
        </p:spPr>
      </p:pic>
      <p:pic>
        <p:nvPicPr>
          <p:cNvPr id="1141" name="Picture 15" descr=""/>
          <p:cNvPicPr/>
          <p:nvPr/>
        </p:nvPicPr>
        <p:blipFill>
          <a:blip r:embed="rId26"/>
          <a:stretch/>
        </p:blipFill>
        <p:spPr>
          <a:xfrm>
            <a:off x="4141800" y="2068920"/>
            <a:ext cx="401400" cy="433080"/>
          </a:xfrm>
          <a:prstGeom prst="rect">
            <a:avLst/>
          </a:prstGeom>
          <a:ln>
            <a:noFill/>
          </a:ln>
        </p:spPr>
      </p:pic>
      <p:pic>
        <p:nvPicPr>
          <p:cNvPr id="1142" name="Picture 16" descr=""/>
          <p:cNvPicPr/>
          <p:nvPr/>
        </p:nvPicPr>
        <p:blipFill>
          <a:blip r:embed="rId27"/>
          <a:stretch/>
        </p:blipFill>
        <p:spPr>
          <a:xfrm>
            <a:off x="3689280" y="3287880"/>
            <a:ext cx="414000" cy="456840"/>
          </a:xfrm>
          <a:prstGeom prst="rect">
            <a:avLst/>
          </a:prstGeom>
          <a:ln>
            <a:noFill/>
          </a:ln>
        </p:spPr>
      </p:pic>
      <p:pic>
        <p:nvPicPr>
          <p:cNvPr id="1143" name="Picture 17" descr=""/>
          <p:cNvPicPr/>
          <p:nvPr/>
        </p:nvPicPr>
        <p:blipFill>
          <a:blip r:embed="rId28"/>
          <a:stretch/>
        </p:blipFill>
        <p:spPr>
          <a:xfrm>
            <a:off x="4169520" y="3299760"/>
            <a:ext cx="401400" cy="433080"/>
          </a:xfrm>
          <a:prstGeom prst="rect">
            <a:avLst/>
          </a:prstGeom>
          <a:ln>
            <a:noFill/>
          </a:ln>
        </p:spPr>
      </p:pic>
      <p:pic>
        <p:nvPicPr>
          <p:cNvPr id="1144" name="Picture 2" descr=""/>
          <p:cNvPicPr/>
          <p:nvPr/>
        </p:nvPicPr>
        <p:blipFill>
          <a:blip r:embed="rId29"/>
          <a:stretch/>
        </p:blipFill>
        <p:spPr>
          <a:xfrm>
            <a:off x="3053160" y="2648520"/>
            <a:ext cx="561240" cy="456840"/>
          </a:xfrm>
          <a:prstGeom prst="rect">
            <a:avLst/>
          </a:prstGeom>
          <a:ln>
            <a:noFill/>
          </a:ln>
        </p:spPr>
      </p:pic>
      <p:pic>
        <p:nvPicPr>
          <p:cNvPr id="1145" name="Picture 2" descr=""/>
          <p:cNvPicPr/>
          <p:nvPr/>
        </p:nvPicPr>
        <p:blipFill>
          <a:blip r:embed="rId30"/>
          <a:stretch/>
        </p:blipFill>
        <p:spPr>
          <a:xfrm>
            <a:off x="4169520" y="4491360"/>
            <a:ext cx="401400" cy="433080"/>
          </a:xfrm>
          <a:prstGeom prst="rect">
            <a:avLst/>
          </a:prstGeom>
          <a:ln>
            <a:noFill/>
          </a:ln>
        </p:spPr>
      </p:pic>
      <p:pic>
        <p:nvPicPr>
          <p:cNvPr id="1146" name="Picture 3" descr=""/>
          <p:cNvPicPr/>
          <p:nvPr/>
        </p:nvPicPr>
        <p:blipFill>
          <a:blip r:embed="rId31"/>
          <a:stretch/>
        </p:blipFill>
        <p:spPr>
          <a:xfrm>
            <a:off x="3697920" y="5049000"/>
            <a:ext cx="420480" cy="456840"/>
          </a:xfrm>
          <a:prstGeom prst="rect">
            <a:avLst/>
          </a:prstGeom>
          <a:ln>
            <a:noFill/>
          </a:ln>
        </p:spPr>
      </p:pic>
      <p:pic>
        <p:nvPicPr>
          <p:cNvPr id="1147" name="Picture 4" descr=""/>
          <p:cNvPicPr/>
          <p:nvPr/>
        </p:nvPicPr>
        <p:blipFill>
          <a:blip r:embed="rId32"/>
          <a:stretch/>
        </p:blipFill>
        <p:spPr>
          <a:xfrm>
            <a:off x="4193280" y="5647320"/>
            <a:ext cx="383760" cy="444240"/>
          </a:xfrm>
          <a:prstGeom prst="rect">
            <a:avLst/>
          </a:prstGeom>
          <a:ln>
            <a:noFill/>
          </a:ln>
        </p:spPr>
      </p:pic>
      <p:pic>
        <p:nvPicPr>
          <p:cNvPr id="1148" name="Picture 5" descr=""/>
          <p:cNvPicPr/>
          <p:nvPr/>
        </p:nvPicPr>
        <p:blipFill>
          <a:blip r:embed="rId33"/>
          <a:stretch/>
        </p:blipFill>
        <p:spPr>
          <a:xfrm>
            <a:off x="3681360" y="6223320"/>
            <a:ext cx="439200" cy="456840"/>
          </a:xfrm>
          <a:prstGeom prst="rect">
            <a:avLst/>
          </a:prstGeom>
          <a:ln>
            <a:noFill/>
          </a:ln>
        </p:spPr>
      </p:pic>
      <p:pic>
        <p:nvPicPr>
          <p:cNvPr id="1149" name="Picture 7" descr=""/>
          <p:cNvPicPr/>
          <p:nvPr/>
        </p:nvPicPr>
        <p:blipFill>
          <a:blip r:embed="rId34"/>
          <a:stretch/>
        </p:blipFill>
        <p:spPr>
          <a:xfrm>
            <a:off x="2559240" y="1472400"/>
            <a:ext cx="452520" cy="433080"/>
          </a:xfrm>
          <a:prstGeom prst="rect">
            <a:avLst/>
          </a:prstGeom>
          <a:ln>
            <a:noFill/>
          </a:ln>
        </p:spPr>
      </p:pic>
      <p:pic>
        <p:nvPicPr>
          <p:cNvPr id="1150" name="Picture 8" descr=""/>
          <p:cNvPicPr/>
          <p:nvPr/>
        </p:nvPicPr>
        <p:blipFill>
          <a:blip r:embed="rId35"/>
          <a:stretch/>
        </p:blipFill>
        <p:spPr>
          <a:xfrm>
            <a:off x="2561040" y="2646720"/>
            <a:ext cx="450360" cy="433080"/>
          </a:xfrm>
          <a:prstGeom prst="rect">
            <a:avLst/>
          </a:prstGeom>
          <a:ln>
            <a:noFill/>
          </a:ln>
        </p:spPr>
      </p:pic>
      <p:pic>
        <p:nvPicPr>
          <p:cNvPr id="1151" name="Picture 9" descr=""/>
          <p:cNvPicPr/>
          <p:nvPr/>
        </p:nvPicPr>
        <p:blipFill>
          <a:blip r:embed="rId36"/>
          <a:stretch/>
        </p:blipFill>
        <p:spPr>
          <a:xfrm>
            <a:off x="2561040" y="3287880"/>
            <a:ext cx="450360" cy="433080"/>
          </a:xfrm>
          <a:prstGeom prst="rect">
            <a:avLst/>
          </a:prstGeom>
          <a:ln>
            <a:noFill/>
          </a:ln>
        </p:spPr>
      </p:pic>
      <p:pic>
        <p:nvPicPr>
          <p:cNvPr id="1152" name="Picture 10" descr=""/>
          <p:cNvPicPr/>
          <p:nvPr/>
        </p:nvPicPr>
        <p:blipFill>
          <a:blip r:embed="rId37"/>
          <a:stretch/>
        </p:blipFill>
        <p:spPr>
          <a:xfrm>
            <a:off x="2522520" y="5060880"/>
            <a:ext cx="450360" cy="43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ustomShape 1"/>
          <p:cNvSpPr/>
          <p:nvPr/>
        </p:nvSpPr>
        <p:spPr>
          <a:xfrm>
            <a:off x="828720" y="131760"/>
            <a:ext cx="7602480" cy="10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Civic Engagement &amp; Outreach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1154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58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1159" name="CustomShape 6"/>
          <p:cNvSpPr/>
          <p:nvPr/>
        </p:nvSpPr>
        <p:spPr>
          <a:xfrm>
            <a:off x="2393280" y="4832640"/>
            <a:ext cx="4414680" cy="22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200 years success research</a:t>
            </a:r>
            <a:endParaRPr b="0" lang="fr-FR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7 honorary doctorates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1160" name="Picture 2" descr="Résultat de recherche d'images pour &quot;7 habits of highly effective people&quot;"/>
          <p:cNvPicPr/>
          <p:nvPr/>
        </p:nvPicPr>
        <p:blipFill>
          <a:blip r:embed="rId2"/>
          <a:stretch/>
        </p:blipFill>
        <p:spPr>
          <a:xfrm>
            <a:off x="3211920" y="932040"/>
            <a:ext cx="2778120" cy="411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CustomShape 1"/>
          <p:cNvSpPr/>
          <p:nvPr/>
        </p:nvSpPr>
        <p:spPr>
          <a:xfrm>
            <a:off x="828720" y="131760"/>
            <a:ext cx="7602480" cy="10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100000"/>
              </a:lnSpc>
            </a:pPr>
            <a:r>
              <a:rPr b="1" lang="fr-FR" sz="2500" spc="-1" strike="noStrike">
                <a:solidFill>
                  <a:srgbClr val="0000ff"/>
                </a:solidFill>
                <a:latin typeface="Calibri"/>
                <a:ea typeface="Microsoft YaHei"/>
              </a:rPr>
              <a:t>     </a:t>
            </a: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Microsoft YaHei"/>
              </a:rPr>
              <a:t>Civic Engagement &amp; Outreach  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1162" name="CustomShape 2"/>
          <p:cNvSpPr/>
          <p:nvPr/>
        </p:nvSpPr>
        <p:spPr>
          <a:xfrm>
            <a:off x="363240" y="4978080"/>
            <a:ext cx="211680" cy="1299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3" name="CustomShape 3"/>
          <p:cNvSpPr/>
          <p:nvPr/>
        </p:nvSpPr>
        <p:spPr>
          <a:xfrm rot="20106600">
            <a:off x="73440" y="4649760"/>
            <a:ext cx="414360" cy="883800"/>
          </a:xfrm>
          <a:prstGeom prst="moo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4"/>
          <p:cNvSpPr/>
          <p:nvPr/>
        </p:nvSpPr>
        <p:spPr>
          <a:xfrm>
            <a:off x="141120" y="-560160"/>
            <a:ext cx="4587480" cy="11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5"/>
          <p:cNvSpPr/>
          <p:nvPr/>
        </p:nvSpPr>
        <p:spPr>
          <a:xfrm>
            <a:off x="141120" y="-1624320"/>
            <a:ext cx="6039000" cy="33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6" name="Picture 3" descr=""/>
          <p:cNvPicPr/>
          <p:nvPr/>
        </p:nvPicPr>
        <p:blipFill>
          <a:blip r:embed="rId1"/>
          <a:stretch/>
        </p:blipFill>
        <p:spPr>
          <a:xfrm>
            <a:off x="141120" y="91080"/>
            <a:ext cx="1255320" cy="718200"/>
          </a:xfrm>
          <a:prstGeom prst="rect">
            <a:avLst/>
          </a:prstGeom>
          <a:ln>
            <a:noFill/>
          </a:ln>
        </p:spPr>
      </p:pic>
      <p:sp>
        <p:nvSpPr>
          <p:cNvPr id="1167" name="CustomShape 6"/>
          <p:cNvSpPr/>
          <p:nvPr/>
        </p:nvSpPr>
        <p:spPr>
          <a:xfrm>
            <a:off x="2393280" y="4832640"/>
            <a:ext cx="4414680" cy="26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200 years success research</a:t>
            </a:r>
            <a:endParaRPr b="0" lang="fr-FR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7 honorary doctorates</a:t>
            </a:r>
            <a:endParaRPr b="0" lang="fr-FR" sz="2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2006 : 8th habit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1168" name="Picture 2" descr="Résultat de recherche d'images pour &quot;7 habits of highly effective people&quot;"/>
          <p:cNvPicPr/>
          <p:nvPr/>
        </p:nvPicPr>
        <p:blipFill>
          <a:blip r:embed="rId2"/>
          <a:stretch/>
        </p:blipFill>
        <p:spPr>
          <a:xfrm>
            <a:off x="1331640" y="997200"/>
            <a:ext cx="2778120" cy="4110840"/>
          </a:xfrm>
          <a:prstGeom prst="rect">
            <a:avLst/>
          </a:prstGeom>
          <a:ln>
            <a:noFill/>
          </a:ln>
        </p:spPr>
      </p:pic>
      <p:pic>
        <p:nvPicPr>
          <p:cNvPr id="1169" name="Picture 8" descr="Afficher l’image source"/>
          <p:cNvPicPr/>
          <p:nvPr/>
        </p:nvPicPr>
        <p:blipFill>
          <a:blip r:embed="rId3"/>
          <a:stretch/>
        </p:blipFill>
        <p:spPr>
          <a:xfrm>
            <a:off x="4600800" y="1052640"/>
            <a:ext cx="3067200" cy="411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E4DD13AD-263D-46C7-B26A-C44F128D0E55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171" name="TextShape 2"/>
          <p:cNvSpPr txBox="1"/>
          <p:nvPr/>
        </p:nvSpPr>
        <p:spPr>
          <a:xfrm>
            <a:off x="-540720" y="236880"/>
            <a:ext cx="97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Civic Engagement &amp; Outreach : </a:t>
            </a: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from effective to great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2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173" name="CustomShape 3"/>
          <p:cNvSpPr/>
          <p:nvPr/>
        </p:nvSpPr>
        <p:spPr>
          <a:xfrm>
            <a:off x="140040" y="1556640"/>
            <a:ext cx="8040240" cy="20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Interdependence is a higher 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    </a:t>
            </a: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value than independence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Teamwork, Collaboration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</p:txBody>
      </p:sp>
      <p:pic>
        <p:nvPicPr>
          <p:cNvPr id="1174" name="Picture 8" descr="Afficher l’image source"/>
          <p:cNvPicPr/>
          <p:nvPr/>
        </p:nvPicPr>
        <p:blipFill>
          <a:blip r:embed="rId2"/>
          <a:stretch/>
        </p:blipFill>
        <p:spPr>
          <a:xfrm>
            <a:off x="7297200" y="2205000"/>
            <a:ext cx="1766520" cy="242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611640" y="0"/>
            <a:ext cx="91436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7aae2"/>
                </a:solidFill>
                <a:latin typeface="Century Gothic"/>
              </a:rPr>
              <a:t>ÊTES-VOUS PRÊTS POUR </a:t>
            </a:r>
            <a:r>
              <a:rPr b="1" lang="fr-FR" sz="2400" spc="-1" strike="noStrike">
                <a:solidFill>
                  <a:srgbClr val="ff0000"/>
                </a:solidFill>
                <a:latin typeface="Century Gothic"/>
              </a:rPr>
              <a:t>LA RÉVOLUTION </a:t>
            </a:r>
            <a:r>
              <a:rPr b="1" lang="fr-FR" sz="2400" spc="-1" strike="noStrike">
                <a:solidFill>
                  <a:srgbClr val="27aae2"/>
                </a:solidFill>
                <a:latin typeface="Century Gothic"/>
              </a:rPr>
              <a:t>SOFT SKILLS ?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53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6AF724F-DBA9-413F-B905-5366EF0C75F3}" type="slidenum">
              <a:rPr b="0" lang="fr-FR" sz="9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fr-FR" sz="900" spc="-1" strike="noStrike">
              <a:latin typeface="Times New Roman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4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6" name="Image 6" descr=""/>
          <p:cNvPicPr/>
          <p:nvPr/>
        </p:nvPicPr>
        <p:blipFill>
          <a:blip r:embed="rId1"/>
          <a:stretch/>
        </p:blipFill>
        <p:spPr>
          <a:xfrm>
            <a:off x="1547640" y="1405440"/>
            <a:ext cx="3312000" cy="3788640"/>
          </a:xfrm>
          <a:prstGeom prst="rect">
            <a:avLst/>
          </a:prstGeom>
          <a:ln>
            <a:noFill/>
          </a:ln>
        </p:spPr>
      </p:pic>
      <p:pic>
        <p:nvPicPr>
          <p:cNvPr id="657" name="Picture 10" descr="Lycée Henri-IV"/>
          <p:cNvPicPr/>
          <p:nvPr/>
        </p:nvPicPr>
        <p:blipFill>
          <a:blip r:embed="rId2"/>
          <a:stretch/>
        </p:blipFill>
        <p:spPr>
          <a:xfrm>
            <a:off x="5888520" y="1124640"/>
            <a:ext cx="1811520" cy="2743560"/>
          </a:xfrm>
          <a:prstGeom prst="rect">
            <a:avLst/>
          </a:prstGeom>
          <a:ln>
            <a:noFill/>
          </a:ln>
        </p:spPr>
      </p:pic>
      <p:sp>
        <p:nvSpPr>
          <p:cNvPr id="658" name="CustomShape 5"/>
          <p:cNvSpPr/>
          <p:nvPr/>
        </p:nvSpPr>
        <p:spPr>
          <a:xfrm>
            <a:off x="5102280" y="3982320"/>
            <a:ext cx="33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entury Gothic"/>
              </a:rPr>
              <a:t>Prépa CPES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entury Gothic"/>
              </a:rPr>
              <a:t>Réunion Pré-rentrée,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entury Gothic"/>
              </a:rPr>
              <a:t>9/9/2019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9DF0890B-EC95-4460-9C95-6804D4F54E04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176" name="TextShape 2"/>
          <p:cNvSpPr txBox="1"/>
          <p:nvPr/>
        </p:nvSpPr>
        <p:spPr>
          <a:xfrm>
            <a:off x="-594360" y="250200"/>
            <a:ext cx="97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Civic Engagement &amp; Outreach : </a:t>
            </a: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from effective to great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7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178" name="CustomShape 3"/>
          <p:cNvSpPr/>
          <p:nvPr/>
        </p:nvSpPr>
        <p:spPr>
          <a:xfrm>
            <a:off x="140040" y="1556640"/>
            <a:ext cx="8040240" cy="35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Interdependence is a higher 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    </a:t>
            </a: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value than independence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Teamwork, Collaboration</a:t>
            </a:r>
            <a:endParaRPr b="0" lang="fr-FR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Find your voice and inspire 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    </a:t>
            </a: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others to find theirs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Autonomy, Communication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</p:txBody>
      </p:sp>
      <p:pic>
        <p:nvPicPr>
          <p:cNvPr id="1179" name="Picture 8" descr="Afficher l’image source"/>
          <p:cNvPicPr/>
          <p:nvPr/>
        </p:nvPicPr>
        <p:blipFill>
          <a:blip r:embed="rId2"/>
          <a:stretch/>
        </p:blipFill>
        <p:spPr>
          <a:xfrm>
            <a:off x="7297200" y="2205000"/>
            <a:ext cx="1766520" cy="242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19B4DF33-25F6-4B84-8921-77DC7C061620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181" name="TextShape 2"/>
          <p:cNvSpPr txBox="1"/>
          <p:nvPr/>
        </p:nvSpPr>
        <p:spPr>
          <a:xfrm>
            <a:off x="-396720" y="250200"/>
            <a:ext cx="97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Civic Engagement &amp; Outreach : </a:t>
            </a: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from effective to great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2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183" name="CustomShape 3"/>
          <p:cNvSpPr/>
          <p:nvPr/>
        </p:nvSpPr>
        <p:spPr>
          <a:xfrm>
            <a:off x="140040" y="1556640"/>
            <a:ext cx="8040240" cy="39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Interdependence is a higher 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    </a:t>
            </a: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value than independence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Teamwork, Collaboration</a:t>
            </a:r>
            <a:endParaRPr b="0" lang="fr-FR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Find your voice and inspire 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    </a:t>
            </a: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others to find theirs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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Autonomy, Communication</a:t>
            </a:r>
            <a:endParaRPr b="0" lang="fr-FR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0000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ff0000"/>
                </a:solidFill>
                <a:latin typeface="Arial"/>
              </a:rPr>
              <a:t>Give back to society/environment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1" i="1" lang="fr-FR" sz="3200" spc="-1" strike="noStrike">
                <a:solidFill>
                  <a:srgbClr val="ff0000"/>
                </a:solidFill>
                <a:latin typeface="Arial"/>
              </a:rPr>
              <a:t>Integrity, Ethics, Vision 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184" name="Picture 8" descr="Afficher l’image source"/>
          <p:cNvPicPr/>
          <p:nvPr/>
        </p:nvPicPr>
        <p:blipFill>
          <a:blip r:embed="rId2"/>
          <a:stretch/>
        </p:blipFill>
        <p:spPr>
          <a:xfrm>
            <a:off x="7297200" y="2205000"/>
            <a:ext cx="1766520" cy="242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75AB8166-DA3C-4246-AA70-CCDB3FC0270C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186" name="TextShape 2"/>
          <p:cNvSpPr txBox="1"/>
          <p:nvPr/>
        </p:nvSpPr>
        <p:spPr>
          <a:xfrm>
            <a:off x="-612720" y="236880"/>
            <a:ext cx="97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Civic Engagement &amp; Outreach: </a:t>
            </a: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suggested activities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7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188" name="CustomShape 3"/>
          <p:cNvSpPr/>
          <p:nvPr/>
        </p:nvSpPr>
        <p:spPr>
          <a:xfrm>
            <a:off x="323640" y="1268640"/>
            <a:ext cx="8616240" cy="30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In-house associations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Student board representation, Welcome7, Green7eam, Huma7 etc.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</a:t>
            </a: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                       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181AFF60-1F7B-4BFC-A70A-AADC3D164791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190" name="TextShape 2"/>
          <p:cNvSpPr txBox="1"/>
          <p:nvPr/>
        </p:nvSpPr>
        <p:spPr>
          <a:xfrm>
            <a:off x="-612720" y="236880"/>
            <a:ext cx="97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Civic Engagement &amp; Outreach: </a:t>
            </a: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suggested activities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1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192" name="CustomShape 3"/>
          <p:cNvSpPr/>
          <p:nvPr/>
        </p:nvSpPr>
        <p:spPr>
          <a:xfrm>
            <a:off x="323640" y="1268640"/>
            <a:ext cx="8616240" cy="39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In-house associations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Student board representation, Welcome7, Green7eam, Huma7 etc.</a:t>
            </a:r>
            <a:endParaRPr b="0" lang="fr-FR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National associations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Junior Entreprise, Charities etc.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</a:t>
            </a: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                       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A4E22E3A-015E-4CF9-AECB-35D61998EC43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194" name="TextShape 2"/>
          <p:cNvSpPr txBox="1"/>
          <p:nvPr/>
        </p:nvSpPr>
        <p:spPr>
          <a:xfrm>
            <a:off x="-246240" y="163440"/>
            <a:ext cx="97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Civic Engagement &amp; Outreach: </a:t>
            </a: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suggested activities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5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196" name="CustomShape 3"/>
          <p:cNvSpPr/>
          <p:nvPr/>
        </p:nvSpPr>
        <p:spPr>
          <a:xfrm>
            <a:off x="323640" y="1268640"/>
            <a:ext cx="8616240" cy="49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In-house associations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Student board representation, Welcome7, Green7eam, Huma7 etc.</a:t>
            </a:r>
            <a:endParaRPr b="0" lang="fr-FR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National &amp;/or international associations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Junior Entreprise, Charities etc.</a:t>
            </a:r>
            <a:endParaRPr b="0" lang="fr-FR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9999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009999"/>
                </a:solidFill>
                <a:latin typeface="Arial"/>
              </a:rPr>
              <a:t>Creation of new associations/services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Diversity, Equality etc.</a:t>
            </a:r>
            <a:endParaRPr b="0" lang="fr-FR" sz="3200" spc="-1" strike="noStrike">
              <a:latin typeface="Arial"/>
            </a:endParaRPr>
          </a:p>
          <a:p>
            <a:pPr lvl="1" marL="913320" indent="-456840">
              <a:lnSpc>
                <a:spcPct val="100000"/>
              </a:lnSpc>
              <a:buClr>
                <a:srgbClr val="808080"/>
              </a:buClr>
              <a:buFont typeface="Wingdings" charset="2"/>
              <a:buChar char=""/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TedXINPENSEEIHT etc.</a:t>
            </a: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</a:t>
            </a: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                       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2221A654-0CD1-42B0-AC18-2D76BF26F42B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198" name="TextShape 2"/>
          <p:cNvSpPr txBox="1"/>
          <p:nvPr/>
        </p:nvSpPr>
        <p:spPr>
          <a:xfrm>
            <a:off x="-322920" y="236880"/>
            <a:ext cx="97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Civic Engagement &amp; Outreach: </a:t>
            </a: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from effective to great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9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200" name="CustomShape 3"/>
          <p:cNvSpPr/>
          <p:nvPr/>
        </p:nvSpPr>
        <p:spPr>
          <a:xfrm>
            <a:off x="323640" y="1268640"/>
            <a:ext cx="86162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</a:t>
            </a: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                      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201" name="Picture 2" descr=""/>
          <p:cNvPicPr/>
          <p:nvPr/>
        </p:nvPicPr>
        <p:blipFill>
          <a:blip r:embed="rId2"/>
          <a:stretch/>
        </p:blipFill>
        <p:spPr>
          <a:xfrm>
            <a:off x="257760" y="1692000"/>
            <a:ext cx="4296960" cy="3530160"/>
          </a:xfrm>
          <a:prstGeom prst="rect">
            <a:avLst/>
          </a:prstGeom>
          <a:ln>
            <a:noFill/>
          </a:ln>
        </p:spPr>
      </p:pic>
      <p:sp>
        <p:nvSpPr>
          <p:cNvPr id="1202" name="CustomShape 4"/>
          <p:cNvSpPr/>
          <p:nvPr/>
        </p:nvSpPr>
        <p:spPr>
          <a:xfrm>
            <a:off x="4579560" y="2205000"/>
            <a:ext cx="43081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Make a difference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@N7 &amp; beyond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 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F3E234B2-D29F-4086-AF36-6CD2B204BBB4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204" name="TextShape 2"/>
          <p:cNvSpPr txBox="1"/>
          <p:nvPr/>
        </p:nvSpPr>
        <p:spPr>
          <a:xfrm>
            <a:off x="-322920" y="236880"/>
            <a:ext cx="97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Civic Engagement &amp; Outreach: </a:t>
            </a: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from effective to great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5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206" name="CustomShape 3"/>
          <p:cNvSpPr/>
          <p:nvPr/>
        </p:nvSpPr>
        <p:spPr>
          <a:xfrm>
            <a:off x="323640" y="1268640"/>
            <a:ext cx="86162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</a:t>
            </a: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                      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207" name="Picture 2" descr=""/>
          <p:cNvPicPr/>
          <p:nvPr/>
        </p:nvPicPr>
        <p:blipFill>
          <a:blip r:embed="rId2"/>
          <a:stretch/>
        </p:blipFill>
        <p:spPr>
          <a:xfrm>
            <a:off x="257760" y="1692000"/>
            <a:ext cx="4296960" cy="3530160"/>
          </a:xfrm>
          <a:prstGeom prst="rect">
            <a:avLst/>
          </a:prstGeom>
          <a:ln>
            <a:noFill/>
          </a:ln>
        </p:spPr>
      </p:pic>
      <p:sp>
        <p:nvSpPr>
          <p:cNvPr id="1208" name="CustomShape 4"/>
          <p:cNvSpPr/>
          <p:nvPr/>
        </p:nvSpPr>
        <p:spPr>
          <a:xfrm>
            <a:off x="4579560" y="2205000"/>
            <a:ext cx="430812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Make a difference 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@N7 &amp; beyond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… </a:t>
            </a: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in a good way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209" name="Picture 2" descr="Attention, Mise En Garde, Inscrivez Vous, Danger"/>
          <p:cNvPicPr/>
          <p:nvPr/>
        </p:nvPicPr>
        <p:blipFill>
          <a:blip r:embed="rId3"/>
          <a:stretch/>
        </p:blipFill>
        <p:spPr>
          <a:xfrm>
            <a:off x="5868000" y="4418640"/>
            <a:ext cx="2249280" cy="160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6E6C31B7-6211-48EB-A497-5B5B6F932E0A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211" name="TextShape 2"/>
          <p:cNvSpPr txBox="1"/>
          <p:nvPr/>
        </p:nvSpPr>
        <p:spPr>
          <a:xfrm>
            <a:off x="-246240" y="163440"/>
            <a:ext cx="9756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Civic Engagement &amp; Outreach: </a:t>
            </a: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from effective to great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2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213" name="CustomShape 3"/>
          <p:cNvSpPr/>
          <p:nvPr/>
        </p:nvSpPr>
        <p:spPr>
          <a:xfrm>
            <a:off x="323640" y="1268640"/>
            <a:ext cx="86162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</a:t>
            </a: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                      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214" name="Picture 2" descr=""/>
          <p:cNvPicPr/>
          <p:nvPr/>
        </p:nvPicPr>
        <p:blipFill>
          <a:blip r:embed="rId2"/>
          <a:stretch/>
        </p:blipFill>
        <p:spPr>
          <a:xfrm>
            <a:off x="1031400" y="1052640"/>
            <a:ext cx="7200360" cy="4824000"/>
          </a:xfrm>
          <a:prstGeom prst="rect">
            <a:avLst/>
          </a:prstGeom>
          <a:ln>
            <a:noFill/>
          </a:ln>
        </p:spPr>
      </p:pic>
      <p:sp>
        <p:nvSpPr>
          <p:cNvPr id="1215" name="CustomShape 4"/>
          <p:cNvSpPr/>
          <p:nvPr/>
        </p:nvSpPr>
        <p:spPr>
          <a:xfrm>
            <a:off x="1027800" y="6060960"/>
            <a:ext cx="7014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Source: Journal of Finnish Universities of Applied Sciences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https://uasjournal.fi/in-english/eportfolios-way-to-empower-students/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87EB0AEB-0758-41F5-8461-ECF46A14992D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pic>
        <p:nvPicPr>
          <p:cNvPr id="1217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218" name="CustomShape 2"/>
          <p:cNvSpPr/>
          <p:nvPr/>
        </p:nvSpPr>
        <p:spPr>
          <a:xfrm>
            <a:off x="323640" y="1268640"/>
            <a:ext cx="86162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</a:t>
            </a:r>
            <a:endParaRPr b="0" lang="fr-FR" sz="3200" spc="-1" strike="noStrike">
              <a:latin typeface="Arial"/>
            </a:endParaRPr>
          </a:p>
          <a:p>
            <a:pPr marL="456120">
              <a:lnSpc>
                <a:spcPct val="100000"/>
              </a:lnSpc>
            </a:pPr>
            <a:r>
              <a:rPr b="1" i="1" lang="fr-FR" sz="3200" spc="-1" strike="noStrike">
                <a:solidFill>
                  <a:srgbClr val="808080"/>
                </a:solidFill>
                <a:latin typeface="Arial"/>
              </a:rPr>
              <a:t>                         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219" name="Picture 2" descr=""/>
          <p:cNvPicPr/>
          <p:nvPr/>
        </p:nvPicPr>
        <p:blipFill>
          <a:blip r:embed="rId2"/>
          <a:srcRect l="16085" t="24828" r="17858" b="27997"/>
          <a:stretch/>
        </p:blipFill>
        <p:spPr>
          <a:xfrm>
            <a:off x="0" y="1700640"/>
            <a:ext cx="9143640" cy="3168000"/>
          </a:xfrm>
          <a:prstGeom prst="rect">
            <a:avLst/>
          </a:prstGeom>
          <a:ln>
            <a:noFill/>
          </a:ln>
        </p:spPr>
      </p:pic>
      <p:sp>
        <p:nvSpPr>
          <p:cNvPr id="1220" name="CustomShape 3"/>
          <p:cNvSpPr/>
          <p:nvPr/>
        </p:nvSpPr>
        <p:spPr>
          <a:xfrm>
            <a:off x="1835640" y="200160"/>
            <a:ext cx="64083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European Association for International Education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Global Conference 2019, Finland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TextShape 1"/>
          <p:cNvSpPr txBox="1"/>
          <p:nvPr/>
        </p:nvSpPr>
        <p:spPr>
          <a:xfrm>
            <a:off x="575640" y="1196640"/>
            <a:ext cx="8424720" cy="48963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</a:rPr>
              <a:t>          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2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20C44358-717B-4128-8CE3-3E8BC6185AF4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223" name="TextShape 3"/>
          <p:cNvSpPr txBox="1"/>
          <p:nvPr/>
        </p:nvSpPr>
        <p:spPr>
          <a:xfrm>
            <a:off x="-108360" y="163440"/>
            <a:ext cx="896400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/>
          </a:bodyPr>
          <a:p>
            <a:pPr algn="ctr">
              <a:lnSpc>
                <a:spcPct val="100000"/>
              </a:lnSpc>
            </a:pP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             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N7 engineers </a:t>
            </a:r>
            <a:r>
              <a:rPr b="1" lang="fr-FR" sz="3600" spc="-1" strike="noStrike">
                <a:solidFill>
                  <a:srgbClr val="ff0000"/>
                </a:solidFill>
                <a:latin typeface="Arial"/>
              </a:rPr>
              <a:t>«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 </a:t>
            </a:r>
            <a:r>
              <a:rPr b="1" lang="fr-FR" sz="3600" spc="-1" strike="noStrike">
                <a:solidFill>
                  <a:srgbClr val="ff0000"/>
                </a:solidFill>
                <a:latin typeface="Arial"/>
              </a:rPr>
              <a:t>give back » </a:t>
            </a:r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4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225" name="CustomShape 4"/>
          <p:cNvSpPr/>
          <p:nvPr/>
        </p:nvSpPr>
        <p:spPr>
          <a:xfrm>
            <a:off x="516960" y="1196640"/>
            <a:ext cx="8208720" cy="50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fr-FR" sz="2400" spc="-1" strike="noStrike">
                <a:solidFill>
                  <a:srgbClr val="009999"/>
                </a:solidFill>
                <a:latin typeface="Arial"/>
              </a:rPr>
              <a:t>« Soft Skills are key to my career » </a:t>
            </a:r>
            <a:r>
              <a:rPr b="1" lang="fr-FR" sz="2400" spc="-1" strike="noStrike">
                <a:solidFill>
                  <a:srgbClr val="009999"/>
                </a:solidFill>
                <a:latin typeface="Arial"/>
              </a:rPr>
              <a:t>examples on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Sébastien Matringe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(MFEE 2004)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808080"/>
                </a:solidFill>
                <a:latin typeface="Arial"/>
              </a:rPr>
              <a:t>Manager at Newfield Exploration, Houston, Texas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0000"/>
                </a:solidFill>
                <a:latin typeface="Arial"/>
              </a:rPr>
              <a:t>Board of Directors, Institute for Applied &amp; Computational Science,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Arial"/>
              </a:rPr>
              <a:t>     </a:t>
            </a:r>
            <a:r>
              <a:rPr b="0" lang="fr-FR" sz="1800" spc="-1" strike="noStrike">
                <a:solidFill>
                  <a:srgbClr val="ff0000"/>
                </a:solidFill>
                <a:latin typeface="Arial"/>
              </a:rPr>
              <a:t>Harvard University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Dominique Bonnet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(EEEA 1984)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808080"/>
                </a:solidFill>
                <a:latin typeface="Arial"/>
              </a:rPr>
              <a:t>Head of FAL A350 Leadtime reduction Platform at Airbus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0000"/>
                </a:solidFill>
                <a:latin typeface="Arial"/>
              </a:rPr>
              <a:t>Talks on diversity (TEDxINPENSEEIHT etc.)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Jean-Marc Leroy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(EEEA 1979)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808080"/>
                </a:solidFill>
                <a:latin typeface="Arial"/>
              </a:rPr>
              <a:t>Senior Executive Vice President ENGI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ff0000"/>
                </a:solidFill>
                <a:latin typeface="Arial"/>
              </a:rPr>
              <a:t>President N7 School Council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Antoine Adil Aamarcha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(SN 2009) 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808080"/>
                </a:solidFill>
                <a:latin typeface="Arial"/>
              </a:rPr>
              <a:t>CEO Gogowego, Entrepreneur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i="1" lang="fr-FR" sz="1800" spc="-1" strike="noStrike">
                <a:solidFill>
                  <a:srgbClr val="ff0000"/>
                </a:solidFill>
                <a:latin typeface="Arial"/>
              </a:rPr>
              <a:t>Ambassadeur de la ville de Toulouse</a:t>
            </a:r>
            <a:r>
              <a:rPr b="0" lang="fr-FR" sz="1800" spc="-1" strike="noStrike">
                <a:solidFill>
                  <a:srgbClr val="ff0000"/>
                </a:solidFill>
                <a:latin typeface="Arial"/>
              </a:rPr>
              <a:t>; N7 Mentor 2017-2018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1226" name="Picture 2" descr=""/>
          <p:cNvPicPr/>
          <p:nvPr/>
        </p:nvPicPr>
        <p:blipFill>
          <a:blip r:embed="rId2"/>
          <a:stretch/>
        </p:blipFill>
        <p:spPr>
          <a:xfrm>
            <a:off x="7785360" y="1947960"/>
            <a:ext cx="964080" cy="843120"/>
          </a:xfrm>
          <a:prstGeom prst="rect">
            <a:avLst/>
          </a:prstGeom>
          <a:ln>
            <a:noFill/>
          </a:ln>
        </p:spPr>
      </p:pic>
      <p:pic>
        <p:nvPicPr>
          <p:cNvPr id="1227" name="Picture 3" descr=""/>
          <p:cNvPicPr/>
          <p:nvPr/>
        </p:nvPicPr>
        <p:blipFill>
          <a:blip r:embed="rId3"/>
          <a:stretch/>
        </p:blipFill>
        <p:spPr>
          <a:xfrm>
            <a:off x="7793640" y="4077000"/>
            <a:ext cx="964080" cy="863640"/>
          </a:xfrm>
          <a:prstGeom prst="rect">
            <a:avLst/>
          </a:prstGeom>
          <a:ln>
            <a:noFill/>
          </a:ln>
        </p:spPr>
      </p:pic>
      <p:pic>
        <p:nvPicPr>
          <p:cNvPr id="1228" name="Picture 4" descr=""/>
          <p:cNvPicPr/>
          <p:nvPr/>
        </p:nvPicPr>
        <p:blipFill>
          <a:blip r:embed="rId4"/>
          <a:stretch/>
        </p:blipFill>
        <p:spPr>
          <a:xfrm>
            <a:off x="7768440" y="3029760"/>
            <a:ext cx="970200" cy="840960"/>
          </a:xfrm>
          <a:prstGeom prst="rect">
            <a:avLst/>
          </a:prstGeom>
          <a:ln>
            <a:noFill/>
          </a:ln>
        </p:spPr>
      </p:pic>
      <p:pic>
        <p:nvPicPr>
          <p:cNvPr id="1229" name="Picture 5" descr=""/>
          <p:cNvPicPr/>
          <p:nvPr/>
        </p:nvPicPr>
        <p:blipFill>
          <a:blip r:embed="rId5"/>
          <a:stretch/>
        </p:blipFill>
        <p:spPr>
          <a:xfrm>
            <a:off x="7753680" y="1000440"/>
            <a:ext cx="984600" cy="826560"/>
          </a:xfrm>
          <a:prstGeom prst="rect">
            <a:avLst/>
          </a:prstGeom>
          <a:ln>
            <a:noFill/>
          </a:ln>
        </p:spPr>
      </p:pic>
      <p:pic>
        <p:nvPicPr>
          <p:cNvPr id="1230" name="Picture 2" descr=""/>
          <p:cNvPicPr/>
          <p:nvPr/>
        </p:nvPicPr>
        <p:blipFill>
          <a:blip r:embed="rId6"/>
          <a:stretch/>
        </p:blipFill>
        <p:spPr>
          <a:xfrm>
            <a:off x="7768440" y="5095080"/>
            <a:ext cx="967320" cy="9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611640" y="0"/>
            <a:ext cx="91436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7aae2"/>
                </a:solidFill>
                <a:latin typeface="Century Gothic"/>
              </a:rPr>
              <a:t>ÊTES-VOUS PRÊTS POUR </a:t>
            </a:r>
            <a:r>
              <a:rPr b="1" lang="fr-FR" sz="2400" spc="-1" strike="noStrike">
                <a:solidFill>
                  <a:srgbClr val="ff0000"/>
                </a:solidFill>
                <a:latin typeface="Century Gothic"/>
              </a:rPr>
              <a:t>LA RÉVOLUTION </a:t>
            </a:r>
            <a:r>
              <a:rPr b="1" lang="fr-FR" sz="2400" spc="-1" strike="noStrike">
                <a:solidFill>
                  <a:srgbClr val="27aae2"/>
                </a:solidFill>
                <a:latin typeface="Century Gothic"/>
              </a:rPr>
              <a:t>SOFT SKILLS ?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6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3BC588F-5AC0-4C23-B8FD-F2EAF8DDEA5D}" type="slidenum">
              <a:rPr b="0" lang="fr-FR" sz="9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fr-FR" sz="900" spc="-1" strike="noStrike">
              <a:latin typeface="Times New Roman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4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3" name="Image 6" descr=""/>
          <p:cNvPicPr/>
          <p:nvPr/>
        </p:nvPicPr>
        <p:blipFill>
          <a:blip r:embed="rId1"/>
          <a:stretch/>
        </p:blipFill>
        <p:spPr>
          <a:xfrm>
            <a:off x="1574280" y="1196640"/>
            <a:ext cx="3312000" cy="3788640"/>
          </a:xfrm>
          <a:prstGeom prst="rect">
            <a:avLst/>
          </a:prstGeom>
          <a:ln>
            <a:noFill/>
          </a:ln>
        </p:spPr>
      </p:pic>
      <p:sp>
        <p:nvSpPr>
          <p:cNvPr id="664" name="CustomShape 5"/>
          <p:cNvSpPr/>
          <p:nvPr/>
        </p:nvSpPr>
        <p:spPr>
          <a:xfrm>
            <a:off x="-120600" y="5744160"/>
            <a:ext cx="9264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fr-FR" sz="1800" spc="-1" strike="noStrike">
                <a:solidFill>
                  <a:srgbClr val="000000"/>
                </a:solidFill>
                <a:latin typeface="Century Gothic"/>
              </a:rPr>
              <a:t>         </a:t>
            </a:r>
            <a:r>
              <a:rPr b="1" i="1" lang="fr-FR" sz="2400" spc="-1" strike="noStrike">
                <a:solidFill>
                  <a:srgbClr val="000000"/>
                </a:solidFill>
                <a:latin typeface="Century Gothic"/>
              </a:rPr>
              <a:t>                                     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665" name="Picture 10" descr="Lycée Henri-IV"/>
          <p:cNvPicPr/>
          <p:nvPr/>
        </p:nvPicPr>
        <p:blipFill>
          <a:blip r:embed="rId2"/>
          <a:stretch/>
        </p:blipFill>
        <p:spPr>
          <a:xfrm>
            <a:off x="5875200" y="1124640"/>
            <a:ext cx="1811520" cy="2743560"/>
          </a:xfrm>
          <a:prstGeom prst="rect">
            <a:avLst/>
          </a:prstGeom>
          <a:ln>
            <a:noFill/>
          </a:ln>
        </p:spPr>
      </p:pic>
      <p:sp>
        <p:nvSpPr>
          <p:cNvPr id="666" name="CustomShape 6"/>
          <p:cNvSpPr/>
          <p:nvPr/>
        </p:nvSpPr>
        <p:spPr>
          <a:xfrm>
            <a:off x="5117760" y="3877200"/>
            <a:ext cx="33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entury Gothic"/>
              </a:rPr>
              <a:t>Prépa CPES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entury Gothic"/>
              </a:rPr>
              <a:t>Réunion Pré-rentrée,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entury Gothic"/>
              </a:rPr>
              <a:t>9/9/2019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67" name="CustomShape 7"/>
          <p:cNvSpPr/>
          <p:nvPr/>
        </p:nvSpPr>
        <p:spPr>
          <a:xfrm>
            <a:off x="164160" y="5437800"/>
            <a:ext cx="8880480" cy="871200"/>
          </a:xfrm>
          <a:prstGeom prst="wedgeRoundRectCallout">
            <a:avLst>
              <a:gd name="adj1" fmla="val -40257"/>
              <a:gd name="adj2" fmla="val 101006"/>
              <a:gd name="adj3" fmla="val 16667"/>
            </a:avLst>
          </a:prstGeom>
          <a:solidFill>
            <a:srgbClr val="33cc33"/>
          </a:solidFill>
          <a:ln>
            <a:solidFill>
              <a:srgbClr val="33cc33"/>
            </a:solidFill>
            <a:round/>
          </a:ln>
          <a:effectLst>
            <a:outerShdw blurRad="65500" dir="5400000" dist="3816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entury Gothic"/>
              </a:rPr>
              <a:t>   </a:t>
            </a:r>
            <a:r>
              <a:rPr b="1" lang="fr-FR" sz="2400" spc="-1" strike="noStrike">
                <a:solidFill>
                  <a:srgbClr val="ffffff"/>
                </a:solidFill>
                <a:latin typeface="Century Gothic"/>
              </a:rPr>
              <a:t>You’d love it! New « Soft Skills » course here too!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668" name="Picture 6" descr="Résultat de recherche d'images pour &quot;sick emoji&quot;"/>
          <p:cNvPicPr/>
          <p:nvPr/>
        </p:nvPicPr>
        <p:blipFill>
          <a:blip r:embed="rId3"/>
          <a:stretch/>
        </p:blipFill>
        <p:spPr>
          <a:xfrm>
            <a:off x="7596360" y="5437800"/>
            <a:ext cx="1079640" cy="93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TextShape 1"/>
          <p:cNvSpPr txBox="1"/>
          <p:nvPr/>
        </p:nvSpPr>
        <p:spPr>
          <a:xfrm>
            <a:off x="1077480" y="965520"/>
            <a:ext cx="7272360" cy="48963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Find out more: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1" lang="fr-FR" sz="3200" spc="-1" strike="noStrike">
                <a:solidFill>
                  <a:srgbClr val="009999"/>
                </a:solidFill>
                <a:latin typeface="Arial"/>
              </a:rPr>
              <a:t>join the N7 networks on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9DC4FF8B-74D5-41CF-B96B-C75246908D9C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pic>
        <p:nvPicPr>
          <p:cNvPr id="1233" name="Picture 3" descr=""/>
          <p:cNvPicPr/>
          <p:nvPr/>
        </p:nvPicPr>
        <p:blipFill>
          <a:blip r:embed="rId1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pic>
        <p:nvPicPr>
          <p:cNvPr id="1234" name="Picture 6" descr=""/>
          <p:cNvPicPr/>
          <p:nvPr/>
        </p:nvPicPr>
        <p:blipFill>
          <a:blip r:embed="rId2"/>
          <a:stretch/>
        </p:blipFill>
        <p:spPr>
          <a:xfrm>
            <a:off x="3132000" y="2061000"/>
            <a:ext cx="2664000" cy="2517120"/>
          </a:xfrm>
          <a:prstGeom prst="rect">
            <a:avLst/>
          </a:prstGeom>
          <a:ln>
            <a:noFill/>
          </a:ln>
        </p:spPr>
      </p:pic>
      <p:sp>
        <p:nvSpPr>
          <p:cNvPr id="1235" name="CustomShape 3"/>
          <p:cNvSpPr/>
          <p:nvPr/>
        </p:nvSpPr>
        <p:spPr>
          <a:xfrm>
            <a:off x="1943640" y="4719600"/>
            <a:ext cx="50403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808080"/>
                </a:solidFill>
                <a:latin typeface="Arial"/>
              </a:rPr>
              <a:t>… </a:t>
            </a:r>
            <a:r>
              <a:rPr b="1" lang="fr-FR" sz="2800" spc="-1" strike="noStrike">
                <a:solidFill>
                  <a:srgbClr val="808080"/>
                </a:solidFill>
                <a:latin typeface="Arial"/>
              </a:rPr>
              <a:t>&amp; be ready for 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800" spc="-1" strike="noStrike">
                <a:solidFill>
                  <a:srgbClr val="808080"/>
                </a:solidFill>
                <a:latin typeface="Arial"/>
              </a:rPr>
              <a:t>« E-reputation » (week 5) !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TextShape 1"/>
          <p:cNvSpPr txBox="1"/>
          <p:nvPr/>
        </p:nvSpPr>
        <p:spPr>
          <a:xfrm>
            <a:off x="107640" y="1556640"/>
            <a:ext cx="8856720" cy="489636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Arial"/>
              </a:rPr>
              <a:t>Be proactive! Develop your soft skills for next class (session 2):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1" lang="fr-FR" sz="2400" spc="-1" strike="noStrike">
                <a:solidFill>
                  <a:srgbClr val="009999"/>
                </a:solidFill>
                <a:latin typeface="Arial"/>
              </a:rPr>
              <a:t>Autonomy &amp; creativity: </a:t>
            </a:r>
            <a:r>
              <a:rPr b="1" lang="fr-FR" sz="2400" spc="-1" strike="noStrike">
                <a:solidFill>
                  <a:srgbClr val="808080"/>
                </a:solidFill>
                <a:latin typeface="Arial"/>
              </a:rPr>
              <a:t>Read the ePortfolio resources on Moodle SHS &amp; create a basic Wix (?) ePortfolio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1" lang="fr-FR" sz="2400" spc="-1" strike="noStrike">
                <a:solidFill>
                  <a:srgbClr val="009999"/>
                </a:solidFill>
                <a:latin typeface="Arial"/>
              </a:rPr>
              <a:t>Curiosity: </a:t>
            </a:r>
            <a:r>
              <a:rPr b="1" lang="fr-FR" sz="2400" spc="-1" strike="noStrike">
                <a:solidFill>
                  <a:srgbClr val="808080"/>
                </a:solidFill>
                <a:latin typeface="Arial"/>
              </a:rPr>
              <a:t>Try out a « career development » personality test </a:t>
            </a:r>
            <a:r>
              <a:rPr b="1" lang="fr-FR" sz="2400" spc="-1" strike="noStrike" u="sng">
                <a:solidFill>
                  <a:srgbClr val="73002f"/>
                </a:solidFill>
                <a:uFillTx/>
                <a:latin typeface="Arial"/>
                <a:hlinkClick r:id="rId1"/>
              </a:rPr>
              <a:t>https://www.truity.com/view/tests/personality-career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2000" indent="-341640">
              <a:lnSpc>
                <a:spcPct val="100000"/>
              </a:lnSpc>
              <a:spcBef>
                <a:spcPts val="479"/>
              </a:spcBef>
              <a:buClr>
                <a:srgbClr val="05529a"/>
              </a:buClr>
              <a:buFont typeface="Wingdings" charset="2"/>
              <a:buChar char=""/>
            </a:pPr>
            <a:r>
              <a:rPr b="1" lang="fr-FR" sz="2400" spc="-1" strike="noStrike">
                <a:solidFill>
                  <a:srgbClr val="009999"/>
                </a:solidFill>
                <a:latin typeface="Arial"/>
              </a:rPr>
              <a:t>Networking: </a:t>
            </a:r>
            <a:r>
              <a:rPr b="1" lang="fr-FR" sz="2400" spc="-1" strike="noStrike">
                <a:solidFill>
                  <a:srgbClr val="808080"/>
                </a:solidFill>
                <a:latin typeface="Arial"/>
              </a:rPr>
              <a:t>Join </a:t>
            </a:r>
            <a:r>
              <a:rPr b="1" i="1" lang="fr-FR" sz="2400" spc="-1" strike="noStrike">
                <a:solidFill>
                  <a:srgbClr val="808080"/>
                </a:solidFill>
                <a:latin typeface="Arial"/>
              </a:rPr>
              <a:t>LinkedIn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7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92D61FC5-5AFA-465B-92A2-E6F6C228D382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pic>
        <p:nvPicPr>
          <p:cNvPr id="1238" name="Picture 3" descr=""/>
          <p:cNvPicPr/>
          <p:nvPr/>
        </p:nvPicPr>
        <p:blipFill>
          <a:blip r:embed="rId2"/>
          <a:stretch/>
        </p:blipFill>
        <p:spPr>
          <a:xfrm>
            <a:off x="107640" y="66240"/>
            <a:ext cx="1584000" cy="914040"/>
          </a:xfrm>
          <a:prstGeom prst="rect">
            <a:avLst/>
          </a:prstGeom>
          <a:ln>
            <a:noFill/>
          </a:ln>
        </p:spPr>
      </p:pic>
      <p:sp>
        <p:nvSpPr>
          <p:cNvPr id="1239" name="CustomShape 3"/>
          <p:cNvSpPr/>
          <p:nvPr/>
        </p:nvSpPr>
        <p:spPr>
          <a:xfrm>
            <a:off x="2555640" y="18864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Arial"/>
              </a:rPr>
              <a:t>Initiative &amp; Attitude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240" name="Picture 2" descr="À Puce, Soyez Malin, Habile, État D'Esprit, Ampoule"/>
          <p:cNvPicPr/>
          <p:nvPr/>
        </p:nvPicPr>
        <p:blipFill>
          <a:blip r:embed="rId3"/>
          <a:stretch/>
        </p:blipFill>
        <p:spPr>
          <a:xfrm>
            <a:off x="7308360" y="0"/>
            <a:ext cx="1835280" cy="134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B1DEBAE9-F23F-4C02-8AB9-9313F4B9826E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242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PPP (session 2)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CustomShape 3"/>
          <p:cNvSpPr/>
          <p:nvPr/>
        </p:nvSpPr>
        <p:spPr>
          <a:xfrm>
            <a:off x="-1692720" y="1085760"/>
            <a:ext cx="7884000" cy="39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Damien Gillette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Project Manager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1244" name="Picture 2" descr=""/>
          <p:cNvPicPr/>
          <p:nvPr/>
        </p:nvPicPr>
        <p:blipFill>
          <a:blip r:embed="rId1"/>
          <a:stretch/>
        </p:blipFill>
        <p:spPr>
          <a:xfrm>
            <a:off x="4500000" y="1605600"/>
            <a:ext cx="1384560" cy="1295640"/>
          </a:xfrm>
          <a:prstGeom prst="rect">
            <a:avLst/>
          </a:prstGeom>
          <a:ln>
            <a:noFill/>
          </a:ln>
        </p:spPr>
      </p:pic>
      <p:pic>
        <p:nvPicPr>
          <p:cNvPr id="1245" name="Picture 2" descr="Résultat de recherche d'images pour &quot;Thales Alenia Space&quot;"/>
          <p:cNvPicPr/>
          <p:nvPr/>
        </p:nvPicPr>
        <p:blipFill>
          <a:blip r:embed="rId2"/>
          <a:stretch/>
        </p:blipFill>
        <p:spPr>
          <a:xfrm>
            <a:off x="6609960" y="1989000"/>
            <a:ext cx="2154240" cy="71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9C373888-FEE7-4606-9628-257A1EE862D7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247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PPP (session 2)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-1764720" y="1092960"/>
            <a:ext cx="7884000" cy="39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Damien Gillette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Project Manager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1249" name="Picture 2" descr=""/>
          <p:cNvPicPr/>
          <p:nvPr/>
        </p:nvPicPr>
        <p:blipFill>
          <a:blip r:embed="rId1"/>
          <a:stretch/>
        </p:blipFill>
        <p:spPr>
          <a:xfrm>
            <a:off x="4500000" y="1612440"/>
            <a:ext cx="1384560" cy="1295640"/>
          </a:xfrm>
          <a:prstGeom prst="rect">
            <a:avLst/>
          </a:prstGeom>
          <a:ln>
            <a:noFill/>
          </a:ln>
        </p:spPr>
      </p:pic>
      <p:pic>
        <p:nvPicPr>
          <p:cNvPr id="1250" name="Picture 2" descr="Bienvenue, Mots, Salutation, Langue, La Communication"/>
          <p:cNvPicPr/>
          <p:nvPr/>
        </p:nvPicPr>
        <p:blipFill>
          <a:blip r:embed="rId2"/>
          <a:stretch/>
        </p:blipFill>
        <p:spPr>
          <a:xfrm>
            <a:off x="1115640" y="3507480"/>
            <a:ext cx="3544200" cy="2217960"/>
          </a:xfrm>
          <a:prstGeom prst="rect">
            <a:avLst/>
          </a:prstGeom>
          <a:ln>
            <a:noFill/>
          </a:ln>
        </p:spPr>
      </p:pic>
      <p:pic>
        <p:nvPicPr>
          <p:cNvPr id="1251" name="Picture 2" descr="Résultat de recherche d'images pour &quot;Thales Alenia Space&quot;"/>
          <p:cNvPicPr/>
          <p:nvPr/>
        </p:nvPicPr>
        <p:blipFill>
          <a:blip r:embed="rId3"/>
          <a:stretch/>
        </p:blipFill>
        <p:spPr>
          <a:xfrm>
            <a:off x="6609960" y="1989000"/>
            <a:ext cx="2154240" cy="71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TextShape 1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1080" rIns="91080">
            <a:noAutofit/>
          </a:bodyPr>
          <a:p>
            <a:pPr>
              <a:lnSpc>
                <a:spcPct val="100000"/>
              </a:lnSpc>
            </a:pPr>
            <a:fld id="{4BC51921-666D-448D-BE67-4DD2713B742F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253" name="TextShape 2"/>
          <p:cNvSpPr txBox="1"/>
          <p:nvPr/>
        </p:nvSpPr>
        <p:spPr>
          <a:xfrm>
            <a:off x="0" y="-99360"/>
            <a:ext cx="7848360" cy="719640"/>
          </a:xfrm>
          <a:prstGeom prst="rect">
            <a:avLst/>
          </a:prstGeom>
          <a:noFill/>
          <a:ln>
            <a:noFill/>
          </a:ln>
        </p:spPr>
        <p:txBody>
          <a:bodyPr lIns="91080" rIns="91080" anchor="ctr">
            <a:normAutofit fontScale="47000"/>
          </a:bodyPr>
          <a:p>
            <a:pPr algn="ctr"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263746"/>
                </a:solidFill>
                <a:latin typeface="Arial"/>
              </a:rPr>
              <a:t>PPP (session 2)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4" name="CustomShape 3"/>
          <p:cNvSpPr/>
          <p:nvPr/>
        </p:nvSpPr>
        <p:spPr>
          <a:xfrm>
            <a:off x="-1764720" y="1092960"/>
            <a:ext cx="7884000" cy="35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Damien Gillette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</a:rPr>
              <a:t>Project Manager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1255" name="Picture 2" descr=""/>
          <p:cNvPicPr/>
          <p:nvPr/>
        </p:nvPicPr>
        <p:blipFill>
          <a:blip r:embed="rId1"/>
          <a:stretch/>
        </p:blipFill>
        <p:spPr>
          <a:xfrm>
            <a:off x="4500000" y="1612440"/>
            <a:ext cx="1384560" cy="1295640"/>
          </a:xfrm>
          <a:prstGeom prst="rect">
            <a:avLst/>
          </a:prstGeom>
          <a:ln>
            <a:noFill/>
          </a:ln>
        </p:spPr>
      </p:pic>
      <p:pic>
        <p:nvPicPr>
          <p:cNvPr id="1256" name="Picture 2" descr="Bienvenue, Mots, Salutation, Langue, La Communication"/>
          <p:cNvPicPr/>
          <p:nvPr/>
        </p:nvPicPr>
        <p:blipFill>
          <a:blip r:embed="rId2"/>
          <a:stretch/>
        </p:blipFill>
        <p:spPr>
          <a:xfrm>
            <a:off x="1115640" y="3507480"/>
            <a:ext cx="3544200" cy="2217960"/>
          </a:xfrm>
          <a:prstGeom prst="rect">
            <a:avLst/>
          </a:prstGeom>
          <a:ln>
            <a:noFill/>
          </a:ln>
        </p:spPr>
      </p:pic>
      <p:pic>
        <p:nvPicPr>
          <p:cNvPr id="1257" name="Picture 4" descr="Esprit D'Équipe, Cohésion, Ensemble, Générations"/>
          <p:cNvPicPr/>
          <p:nvPr/>
        </p:nvPicPr>
        <p:blipFill>
          <a:blip r:embed="rId3"/>
          <a:stretch/>
        </p:blipFill>
        <p:spPr>
          <a:xfrm>
            <a:off x="4997160" y="3592800"/>
            <a:ext cx="2689560" cy="2132640"/>
          </a:xfrm>
          <a:prstGeom prst="rect">
            <a:avLst/>
          </a:prstGeom>
          <a:ln>
            <a:noFill/>
          </a:ln>
        </p:spPr>
      </p:pic>
      <p:pic>
        <p:nvPicPr>
          <p:cNvPr id="1258" name="Picture 2" descr="Résultat de recherche d'images pour &quot;Thales Alenia Space&quot;"/>
          <p:cNvPicPr/>
          <p:nvPr/>
        </p:nvPicPr>
        <p:blipFill>
          <a:blip r:embed="rId4"/>
          <a:stretch/>
        </p:blipFill>
        <p:spPr>
          <a:xfrm>
            <a:off x="6609960" y="1989000"/>
            <a:ext cx="2154240" cy="71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TextShape 1"/>
          <p:cNvSpPr txBox="1"/>
          <p:nvPr/>
        </p:nvSpPr>
        <p:spPr>
          <a:xfrm>
            <a:off x="0" y="34200"/>
            <a:ext cx="9036000" cy="71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263746"/>
                </a:solidFill>
                <a:latin typeface="Arial"/>
              </a:rPr>
              <a:t>  </a:t>
            </a:r>
            <a:r>
              <a:rPr b="1" lang="fr-FR" sz="2400" spc="-1" strike="noStrike">
                <a:solidFill>
                  <a:srgbClr val="3717f9"/>
                </a:solidFill>
                <a:latin typeface="Arial"/>
              </a:rPr>
              <a:t>WEF 2022 competencies are…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0" name="Picture 6" descr="Résultat de recherche d'images pour &quot;WEF skills&quot;"/>
          <p:cNvPicPr/>
          <p:nvPr/>
        </p:nvPicPr>
        <p:blipFill>
          <a:blip r:embed="rId1"/>
          <a:srcRect l="75161" t="1117" r="0" b="74478"/>
          <a:stretch/>
        </p:blipFill>
        <p:spPr>
          <a:xfrm>
            <a:off x="7236360" y="764640"/>
            <a:ext cx="1423440" cy="1499040"/>
          </a:xfrm>
          <a:prstGeom prst="rect">
            <a:avLst/>
          </a:prstGeom>
          <a:ln>
            <a:noFill/>
          </a:ln>
        </p:spPr>
      </p:pic>
      <p:sp>
        <p:nvSpPr>
          <p:cNvPr id="671" name="TextShape 2"/>
          <p:cNvSpPr txBox="1"/>
          <p:nvPr/>
        </p:nvSpPr>
        <p:spPr>
          <a:xfrm>
            <a:off x="8100360" y="6381360"/>
            <a:ext cx="9810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1EC2D6C1-5AF0-474B-A920-F620C3AE5029}" type="slidenum">
              <a:rPr b="0" lang="fr-FR" sz="1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INP N7 style clair</Template>
  <TotalTime>3163</TotalTime>
  <Application>LibreOffice/6.3.2.2$Linux_X86_64 LibreOffice_project/30$Build-2</Application>
  <Words>3260</Words>
  <Paragraphs>904</Paragraphs>
  <Company>INPT-ENSEEIHT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2017-11-28T10:12:07Z</dcterms:created>
  <dc:creator>Coulon</dc:creator>
  <dc:description/>
  <dc:language>fr-FR</dc:language>
  <cp:lastModifiedBy/>
  <dcterms:modified xsi:type="dcterms:W3CDTF">2019-11-08T12:49:05Z</dcterms:modified>
  <cp:revision>634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INPT-ENSEEIHT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84</vt:i4>
  </property>
</Properties>
</file>